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Libre Franklin"/>
      <p:regular r:id="rId24"/>
      <p:bold r:id="rId25"/>
      <p:italic r:id="rId26"/>
      <p:boldItalic r:id="rId27"/>
    </p:embeddedFont>
    <p:embeddedFont>
      <p:font typeface="Poppins"/>
      <p:regular r:id="rId28"/>
      <p:bold r:id="rId29"/>
      <p:italic r:id="rId30"/>
      <p:boldItalic r:id="rId31"/>
    </p:embeddedFont>
    <p:embeddedFont>
      <p:font typeface="Lexend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g8eKLDHGBiIGN/0rsqeBgidsNW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LibreFranklin-regular.fntdata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ibreFranklin-italic.fntdata"/><Relationship Id="rId25" Type="http://schemas.openxmlformats.org/officeDocument/2006/relationships/font" Target="fonts/LibreFranklin-bold.fntdata"/><Relationship Id="rId28" Type="http://schemas.openxmlformats.org/officeDocument/2006/relationships/font" Target="fonts/Poppins-regular.fntdata"/><Relationship Id="rId27" Type="http://schemas.openxmlformats.org/officeDocument/2006/relationships/font" Target="fonts/LibreFranklin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oppi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7.xml"/><Relationship Id="rId33" Type="http://schemas.openxmlformats.org/officeDocument/2006/relationships/font" Target="fonts/Lexend-bold.fntdata"/><Relationship Id="rId10" Type="http://schemas.openxmlformats.org/officeDocument/2006/relationships/slide" Target="slides/slide6.xml"/><Relationship Id="rId32" Type="http://schemas.openxmlformats.org/officeDocument/2006/relationships/font" Target="fonts/Lexend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ea2369cf1b_3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1ea2369cf1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ea2369cf1b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1ea2369cf1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a2369cf1b_0_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1ea2369cf1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ea2369cf1b_7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1ea2369cf1b_7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3E9F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150921" y="594804"/>
            <a:ext cx="4455610" cy="242360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36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Proceso de trabajo y la salud del colectivo laboral docente</a:t>
            </a:r>
            <a:endParaRPr b="1" sz="360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150920" y="3175998"/>
            <a:ext cx="5237826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AR" sz="2400">
                <a:solidFill>
                  <a:srgbClr val="333333"/>
                </a:solidFill>
              </a:rPr>
              <a:t>Julieta Chaves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AR" sz="2400">
                <a:solidFill>
                  <a:srgbClr val="333333"/>
                </a:solidFill>
              </a:rPr>
              <a:t>Magdalena García Salciarini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AR" sz="2400">
                <a:solidFill>
                  <a:srgbClr val="333333"/>
                </a:solidFill>
              </a:rPr>
              <a:t>            Departamento CyMAT</a:t>
            </a:r>
            <a:endParaRPr sz="2400">
              <a:solidFill>
                <a:srgbClr val="333333"/>
              </a:solidFill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7350" y="1320922"/>
            <a:ext cx="5048424" cy="11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 rotWithShape="1">
          <a:blip r:embed="rId6">
            <a:alphaModFix/>
          </a:blip>
          <a:srcRect b="0" l="16387" r="0" t="0"/>
          <a:stretch/>
        </p:blipFill>
        <p:spPr>
          <a:xfrm>
            <a:off x="5326601" y="1970200"/>
            <a:ext cx="3413723" cy="2539656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ea2369cf1b_3_0"/>
          <p:cNvSpPr txBox="1"/>
          <p:nvPr>
            <p:ph type="ctrTitle"/>
          </p:nvPr>
        </p:nvSpPr>
        <p:spPr>
          <a:xfrm>
            <a:off x="347211" y="1517990"/>
            <a:ext cx="85206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4100">
                <a:solidFill>
                  <a:srgbClr val="333333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AR" sz="3000">
                <a:solidFill>
                  <a:srgbClr val="434343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La escuela como lugar de trabajo, en un contexto </a:t>
            </a:r>
            <a:r>
              <a:rPr lang="es-AR" sz="3000">
                <a:solidFill>
                  <a:srgbClr val="434343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histórico</a:t>
            </a:r>
            <a:r>
              <a:rPr lang="es-AR" sz="3000">
                <a:solidFill>
                  <a:srgbClr val="434343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s-AR" sz="3000">
                <a:solidFill>
                  <a:srgbClr val="434343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político</a:t>
            </a:r>
            <a:r>
              <a:rPr lang="es-AR" sz="3000">
                <a:solidFill>
                  <a:srgbClr val="434343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 determinado, y el docente como trabajador/a, parte de un colectivo de trabajo.</a:t>
            </a:r>
            <a:endParaRPr sz="3000">
              <a:solidFill>
                <a:srgbClr val="434343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5" name="Google Shape;65;g1ea2369cf1b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g1ea2369cf1b_3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g1ea2369cf1b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080525" y="3478250"/>
            <a:ext cx="10519675" cy="252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 txBox="1"/>
          <p:nvPr/>
        </p:nvSpPr>
        <p:spPr>
          <a:xfrm>
            <a:off x="1813312" y="2200717"/>
            <a:ext cx="5865872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Proceso de Trabajo Docente</a:t>
            </a:r>
            <a:endParaRPr b="1" i="0" sz="30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3"/>
          <p:cNvSpPr txBox="1"/>
          <p:nvPr/>
        </p:nvSpPr>
        <p:spPr>
          <a:xfrm>
            <a:off x="2006353" y="1225118"/>
            <a:ext cx="16423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Dinámico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7361068" y="2124721"/>
            <a:ext cx="1642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Factores Micro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363985" y="3213717"/>
            <a:ext cx="222829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Condiciones de Trabajo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6349050" y="3222900"/>
            <a:ext cx="2406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Carga Global del Trabajo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id="79" name="Google Shape;7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4792" y="3078676"/>
            <a:ext cx="2406677" cy="5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0480" y="3195939"/>
            <a:ext cx="2406677" cy="5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07523" y="2054522"/>
            <a:ext cx="1840354" cy="4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3"/>
          <p:cNvPicPr preferRelativeResize="0"/>
          <p:nvPr/>
        </p:nvPicPr>
        <p:blipFill rotWithShape="1">
          <a:blip r:embed="rId5">
            <a:alphaModFix/>
          </a:blip>
          <a:srcRect b="-100000" l="-4040" r="4040" t="100000"/>
          <a:stretch/>
        </p:blipFill>
        <p:spPr>
          <a:xfrm>
            <a:off x="6738155" y="1684876"/>
            <a:ext cx="2406677" cy="5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68655" y="3514839"/>
            <a:ext cx="2406677" cy="5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1814" y="1158072"/>
            <a:ext cx="1840354" cy="4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34001" y="1263422"/>
            <a:ext cx="1840354" cy="4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9101" y="1180722"/>
            <a:ext cx="1840354" cy="4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26" y="1995522"/>
            <a:ext cx="1840354" cy="4418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/>
          <p:nvPr/>
        </p:nvSpPr>
        <p:spPr>
          <a:xfrm>
            <a:off x="3851851" y="3649875"/>
            <a:ext cx="203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Medio Ambiente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4155799" y="1225100"/>
            <a:ext cx="115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Histórico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176075" y="2062578"/>
            <a:ext cx="1642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Factores Macro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6653075" y="1305025"/>
            <a:ext cx="95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Disputa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98630" y="387106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"/>
          <p:cNvSpPr txBox="1"/>
          <p:nvPr/>
        </p:nvSpPr>
        <p:spPr>
          <a:xfrm>
            <a:off x="409434" y="1681331"/>
            <a:ext cx="81225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250840" y="505083"/>
            <a:ext cx="3788499" cy="55396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2400" u="none" cap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Modelos de país</a:t>
            </a:r>
            <a:endParaRPr b="1" i="0" sz="2400" u="none" cap="none" strike="noStrike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5170550" y="1341064"/>
            <a:ext cx="2712822" cy="46163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18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Proyecto Neoliberal</a:t>
            </a:r>
            <a:endParaRPr b="1" i="0" sz="18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182778" y="1386932"/>
            <a:ext cx="3528087" cy="46163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18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Proyecto Nacional y Popular</a:t>
            </a:r>
            <a:endParaRPr b="1" i="0" sz="18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372863" y="2064551"/>
            <a:ext cx="2965142" cy="1655194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Estado presente</a:t>
            </a:r>
            <a:endParaRPr/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Ampliación de Derechos</a:t>
            </a:r>
            <a:endParaRPr/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Soberanía Económica</a:t>
            </a:r>
            <a:endParaRPr/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Producción Nacional</a:t>
            </a:r>
            <a:endParaRPr/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Educación Pública</a:t>
            </a:r>
            <a:endParaRPr/>
          </a:p>
          <a:p>
            <a:pPr indent="-3175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Justicia Social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4608991" y="2030519"/>
            <a:ext cx="3869184" cy="172473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Libre Mercado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Privatización de Empresas Estatales 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Dolarización 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Criminalización de la protesta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0" i="0" lang="es-AR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Mercantilización, fragmentación y descentralización de la educación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30919" y="3925369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 txBox="1"/>
          <p:nvPr>
            <p:ph type="ctrTitle"/>
          </p:nvPr>
        </p:nvSpPr>
        <p:spPr>
          <a:xfrm>
            <a:off x="470516" y="1107064"/>
            <a:ext cx="7936637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30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Mirada integral de la salud laboral</a:t>
            </a:r>
            <a:endParaRPr b="1" sz="300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459300" y="1985438"/>
            <a:ext cx="81225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1" i="0" lang="es-AR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PREVENCIÓN Y PROMOCIÓN DE LA SALUD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1" i="0" lang="es-AR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RECUPERAR SABERES Y EXPERIENCIAS DE LOS Y LAS TRABAJADORAS</a:t>
            </a:r>
            <a:endParaRPr/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FA4"/>
              </a:buClr>
              <a:buSzPts val="1400"/>
              <a:buFont typeface="Poppins"/>
              <a:buChar char="●"/>
            </a:pPr>
            <a:r>
              <a:rPr b="1" i="0" lang="es-AR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 SALUD LABORAL NO ES UN PROBLEMA INDIVIDUAL</a:t>
            </a:r>
            <a:r>
              <a:rPr b="1" i="0" lang="es-AR" sz="16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 txBox="1"/>
          <p:nvPr>
            <p:ph type="ctrTitle"/>
          </p:nvPr>
        </p:nvSpPr>
        <p:spPr>
          <a:xfrm>
            <a:off x="373923" y="1004499"/>
            <a:ext cx="8520600" cy="76941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24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La voz de las y los docentes</a:t>
            </a:r>
            <a:br>
              <a:rPr b="1" lang="es-AR" sz="24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s-AR" sz="14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Un aspecto de la salud directamente vinculado con la tarea de enseñar</a:t>
            </a:r>
            <a:endParaRPr b="1" sz="360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363985" y="2143175"/>
            <a:ext cx="3071674" cy="7154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ENCUESTA DE SADOP – OSDOP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Noviembre – Diciembre 2022.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</p:txBody>
      </p:sp>
      <p:sp>
        <p:nvSpPr>
          <p:cNvPr id="123" name="Google Shape;123;p6"/>
          <p:cNvSpPr txBox="1"/>
          <p:nvPr/>
        </p:nvSpPr>
        <p:spPr>
          <a:xfrm>
            <a:off x="497149" y="2698813"/>
            <a:ext cx="80433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Destinatarios: Afiliadas y afiliados de la obra social de todo el país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Objetivo: Conocer las percepciones de las y los docentes privados y su grupo familiar, con el fin de               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promover políticas de prevención y promoción de la salud integral 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Respuestas Efectivas: 7000</a:t>
            </a:r>
            <a:r>
              <a:rPr lang="es-AR"/>
              <a:t> Afiliados</a:t>
            </a: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OSDOP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4000 </a:t>
            </a:r>
            <a:r>
              <a:rPr lang="es-AR"/>
              <a:t>D</a:t>
            </a: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ocentes privados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"/>
          <p:cNvSpPr txBox="1"/>
          <p:nvPr>
            <p:ph type="ctrTitle"/>
          </p:nvPr>
        </p:nvSpPr>
        <p:spPr>
          <a:xfrm>
            <a:off x="373924" y="852100"/>
            <a:ext cx="452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24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La voz de las y los docentes</a:t>
            </a:r>
            <a:endParaRPr b="1" sz="240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0" y="1607275"/>
            <a:ext cx="8319300" cy="23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El 51% de los y las docentes privados manifestaron </a:t>
            </a: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tener</a:t>
            </a: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de manera recurrente disfonías, dolor de garganta, pérdida de voz o </a:t>
            </a: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dificultad</a:t>
            </a: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para hablar durante los últimos 12 meses </a:t>
            </a:r>
            <a:endParaRPr b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Dentro de quienes padecieron estas enfermedades de la voz, un 82% NO SE TOMÓ LICENCIA</a:t>
            </a:r>
            <a:endParaRPr b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El 79%NO RELACIONA ESTOS MALESTARES CON SU TRABAJO DOCENTE</a:t>
            </a:r>
            <a:endParaRPr b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3" name="Google Shape;13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1763550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5" y="2656050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3270550"/>
            <a:ext cx="340123" cy="13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8"/>
          <p:cNvSpPr txBox="1"/>
          <p:nvPr>
            <p:ph type="ctrTitle"/>
          </p:nvPr>
        </p:nvSpPr>
        <p:spPr>
          <a:xfrm>
            <a:off x="373923" y="1004499"/>
            <a:ext cx="8520600" cy="4308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16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Condiciones de trabajo y sobrecarga del uso de la voz</a:t>
            </a:r>
            <a:endParaRPr b="1" sz="160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19596" y="2142971"/>
            <a:ext cx="81225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</p:txBody>
      </p:sp>
      <p:sp>
        <p:nvSpPr>
          <p:cNvPr id="145" name="Google Shape;145;p8"/>
          <p:cNvSpPr txBox="1"/>
          <p:nvPr/>
        </p:nvSpPr>
        <p:spPr>
          <a:xfrm>
            <a:off x="1713390" y="1665023"/>
            <a:ext cx="5220072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Pluriempleo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Cantidad de alumnos por curso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Nivel de ruido en las aulas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Falta de capacitación y formación en temas de CyMAT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Falta de espacio y tiempo para el descanso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tener a disposición agua potable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poder ir al baño en la jornada laboral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uso de la tiza en los pizarrones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Falta de ventilación en los lugares de trabajo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Temperatura del lugar de trabajo.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106532" y="3251954"/>
            <a:ext cx="12428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Multi-causal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1411550" y="1704514"/>
            <a:ext cx="292963" cy="3329126"/>
          </a:xfrm>
          <a:prstGeom prst="leftBrace">
            <a:avLst>
              <a:gd fmla="val 0" name="adj1"/>
              <a:gd fmla="val 50000" name="adj2"/>
            </a:avLst>
          </a:prstGeom>
          <a:noFill/>
          <a:ln cap="flat" cmpd="sng" w="19050">
            <a:solidFill>
              <a:srgbClr val="EF8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5637320" y="1562470"/>
            <a:ext cx="3320249" cy="954107"/>
          </a:xfrm>
          <a:prstGeom prst="rect">
            <a:avLst/>
          </a:prstGeom>
          <a:solidFill>
            <a:srgbClr val="D8E6FC"/>
          </a:solidFill>
          <a:ln cap="flat" cmpd="sng" w="25400">
            <a:solidFill>
              <a:srgbClr val="3061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rPr>
              <a:t>La salud de los trabajadores y trabajadoras se consigue a través de la organización y la participación colectiva.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 txBox="1"/>
          <p:nvPr>
            <p:ph type="ctrTitle"/>
          </p:nvPr>
        </p:nvSpPr>
        <p:spPr>
          <a:xfrm>
            <a:off x="299280" y="666980"/>
            <a:ext cx="3163011" cy="46163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s-AR" sz="18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La salida  es COLECTIVA</a:t>
            </a:r>
            <a:endParaRPr b="1" sz="180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298141" y="3675356"/>
            <a:ext cx="8422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Las y los delegados tiene un rol fundamental a la hora de reconstruir los lazos de solidaridad. Su tarea es</a:t>
            </a:r>
            <a:r>
              <a:rPr b="0" i="0" lang="es-AR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tender puentes entre la escuela y el sindicato.</a:t>
            </a:r>
            <a:endParaRPr sz="15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800"/>
              <a:t>Ser SADOP en la escuela y  Ser la escuela en SADOP </a:t>
            </a:r>
            <a:endParaRPr b="1"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292963" y="1367163"/>
            <a:ext cx="71021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EF8600"/>
                </a:solidFill>
                <a:latin typeface="Arial"/>
                <a:ea typeface="Arial"/>
                <a:cs typeface="Arial"/>
                <a:sym typeface="Arial"/>
              </a:rPr>
              <a:t>HERRAMIENTAS SINDICALES PARA MEJORAR NUESTRAS CYMAT Y SALUD</a:t>
            </a:r>
            <a:endParaRPr b="0" i="0" sz="1400" u="none" cap="none" strike="noStrike">
              <a:solidFill>
                <a:srgbClr val="EF86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"/>
          <p:cNvSpPr txBox="1"/>
          <p:nvPr/>
        </p:nvSpPr>
        <p:spPr>
          <a:xfrm>
            <a:off x="672442" y="1873188"/>
            <a:ext cx="414587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Negociación Colectiva </a:t>
            </a: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Paritaria Federal Docente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"/>
          <p:cNvSpPr txBox="1"/>
          <p:nvPr/>
        </p:nvSpPr>
        <p:spPr>
          <a:xfrm>
            <a:off x="1107450" y="2325950"/>
            <a:ext cx="32758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Comités Mixtos de higiene y seguridad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1853172" y="2805343"/>
            <a:ext cx="19619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Mapa de Riesgo</a:t>
            </a:r>
            <a:endParaRPr/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4990" y="1988598"/>
            <a:ext cx="310718" cy="7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7087" y="2416206"/>
            <a:ext cx="310718" cy="78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4765" y="2914835"/>
            <a:ext cx="310718" cy="85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5375825"/>
            <a:ext cx="1338806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5170" y="3961325"/>
            <a:ext cx="1839600" cy="32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0"/>
          <p:cNvSpPr txBox="1"/>
          <p:nvPr/>
        </p:nvSpPr>
        <p:spPr>
          <a:xfrm>
            <a:off x="1010094" y="1063033"/>
            <a:ext cx="6911162" cy="110796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¿Qué</a:t>
            </a: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son las </a:t>
            </a: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Condiciones</a:t>
            </a: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y medioambiente de trabajo?</a:t>
            </a:r>
            <a:endParaRPr b="1" i="0" sz="30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255183" y="2286000"/>
            <a:ext cx="230726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Contenido de la tarea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687214" y="3173831"/>
            <a:ext cx="2307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Tiempo de descanso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76" name="Google Shape;176;p10"/>
          <p:cNvSpPr txBox="1"/>
          <p:nvPr/>
        </p:nvSpPr>
        <p:spPr>
          <a:xfrm>
            <a:off x="3336853" y="3444950"/>
            <a:ext cx="230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Participación de las y los trabajadores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77" name="Google Shape;177;p10"/>
          <p:cNvSpPr txBox="1"/>
          <p:nvPr/>
        </p:nvSpPr>
        <p:spPr>
          <a:xfrm>
            <a:off x="3189776" y="2573075"/>
            <a:ext cx="259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Capacitación y Formación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6445103" y="3173819"/>
            <a:ext cx="2307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Tiempo de Trabajo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7876728" y="3936100"/>
            <a:ext cx="115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Licencias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3346366" y="4408610"/>
            <a:ext cx="230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Estilo de gestión de la escuela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6749900" y="2225750"/>
            <a:ext cx="224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Infraestructura escolar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82" name="Google Shape;182;p10"/>
          <p:cNvSpPr txBox="1"/>
          <p:nvPr/>
        </p:nvSpPr>
        <p:spPr>
          <a:xfrm>
            <a:off x="255164" y="3968143"/>
            <a:ext cx="2307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1400" u="none" cap="none" strike="noStrike">
                <a:solidFill>
                  <a:srgbClr val="000000"/>
                </a:solidFill>
              </a:rPr>
              <a:t>Sentido de la Tarea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id="183" name="Google Shape;18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5800" y="3167000"/>
            <a:ext cx="1966675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600" y="2279150"/>
            <a:ext cx="2179877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36850" y="4342250"/>
            <a:ext cx="2307274" cy="553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12050" y="3429565"/>
            <a:ext cx="2307240" cy="5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61200" y="2566250"/>
            <a:ext cx="2492477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9900" y="2218925"/>
            <a:ext cx="2070101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18525" y="3167000"/>
            <a:ext cx="1743874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6125" y="3983550"/>
            <a:ext cx="1141176" cy="2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1"/>
          <p:cNvSpPr txBox="1"/>
          <p:nvPr/>
        </p:nvSpPr>
        <p:spPr>
          <a:xfrm>
            <a:off x="499731" y="1027592"/>
            <a:ext cx="742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Toda la vida luchando</a:t>
            </a: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por el TIEMPO</a:t>
            </a:r>
            <a:endParaRPr b="1" i="0" sz="30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1115001" y="1853700"/>
            <a:ext cx="2932500" cy="14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>
                <a:solidFill>
                  <a:srgbClr val="202124"/>
                </a:solidFill>
                <a:latin typeface="Poppins"/>
                <a:ea typeface="Poppins"/>
                <a:cs typeface="Poppins"/>
                <a:sym typeface="Poppins"/>
              </a:rPr>
              <a:t>Jornada Legal vs. Jornada Real</a:t>
            </a:r>
            <a:endParaRPr b="1">
              <a:solidFill>
                <a:srgbClr val="2021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AR">
                <a:solidFill>
                  <a:srgbClr val="202124"/>
                </a:solidFill>
                <a:latin typeface="Poppins"/>
                <a:ea typeface="Poppins"/>
                <a:cs typeface="Poppins"/>
                <a:sym typeface="Poppins"/>
              </a:rPr>
              <a:t>Pluriempleo</a:t>
            </a:r>
            <a:endParaRPr b="1">
              <a:solidFill>
                <a:srgbClr val="2021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AR">
                <a:solidFill>
                  <a:srgbClr val="202124"/>
                </a:solidFill>
                <a:latin typeface="Poppins"/>
                <a:ea typeface="Poppins"/>
                <a:cs typeface="Poppins"/>
                <a:sym typeface="Poppins"/>
              </a:rPr>
              <a:t>Extensión de la jornada</a:t>
            </a:r>
            <a:endParaRPr b="1">
              <a:solidFill>
                <a:srgbClr val="2021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s-AR">
                <a:solidFill>
                  <a:srgbClr val="202124"/>
                </a:solidFill>
                <a:latin typeface="Poppins"/>
                <a:ea typeface="Poppins"/>
                <a:cs typeface="Poppins"/>
                <a:sym typeface="Poppins"/>
              </a:rPr>
              <a:t>Tiempo de descanso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1586575" y="3837475"/>
            <a:ext cx="5730900" cy="11004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s-AR" sz="1600" u="none" cap="none" strike="noStrike">
                <a:solidFill>
                  <a:srgbClr val="007FA4"/>
                </a:solidFill>
                <a:latin typeface="Lexend"/>
                <a:ea typeface="Lexend"/>
                <a:cs typeface="Lexend"/>
                <a:sym typeface="Lexend"/>
              </a:rPr>
              <a:t>Un horizonte de trabajo diferente implica </a:t>
            </a:r>
            <a:r>
              <a:rPr b="1" lang="es-AR" sz="1600">
                <a:solidFill>
                  <a:srgbClr val="007FA4"/>
                </a:solidFill>
                <a:latin typeface="Lexend"/>
                <a:ea typeface="Lexend"/>
                <a:cs typeface="Lexend"/>
                <a:sym typeface="Lexend"/>
              </a:rPr>
              <a:t>DEBATIR </a:t>
            </a:r>
            <a:r>
              <a:rPr i="0" lang="es-AR" sz="1600" u="none" cap="none" strike="noStrike">
                <a:solidFill>
                  <a:srgbClr val="007FA4"/>
                </a:solidFill>
                <a:latin typeface="Lexend"/>
                <a:ea typeface="Lexend"/>
                <a:cs typeface="Lexend"/>
                <a:sym typeface="Lexend"/>
              </a:rPr>
              <a:t>la jornada laboral para mejorar nuestras condiciones laborales y de vida y, a la vez, mejorar la organización del trabajo.</a:t>
            </a:r>
            <a:endParaRPr i="0" sz="1600" u="none" cap="none" strike="noStrike">
              <a:solidFill>
                <a:srgbClr val="007FA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0" name="Google Shape;20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6799" y="1960413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6799" y="2313038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6799" y="2665663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6799" y="3066938"/>
            <a:ext cx="340123" cy="13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4"/>
          <p:cNvSpPr txBox="1"/>
          <p:nvPr/>
        </p:nvSpPr>
        <p:spPr>
          <a:xfrm>
            <a:off x="265815" y="1126829"/>
            <a:ext cx="779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Tiempo LIBRE: descanso, desconexión y ocio</a:t>
            </a:r>
            <a:endParaRPr b="1" i="0" sz="2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1" name="Google Shape;211;p14"/>
          <p:cNvSpPr txBox="1"/>
          <p:nvPr/>
        </p:nvSpPr>
        <p:spPr>
          <a:xfrm>
            <a:off x="475925" y="1991250"/>
            <a:ext cx="7793700" cy="240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El tiempo de descanso</a:t>
            </a:r>
            <a:r>
              <a:rPr b="1" lang="es-AR" sz="16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AR" sz="16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de las y los trabajadores es otra preocupación a tener en cuenta, el </a:t>
            </a:r>
            <a:r>
              <a:rPr b="1" lang="es-AR" sz="16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trabajo </a:t>
            </a:r>
            <a:r>
              <a:rPr lang="es-AR" sz="16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y el </a:t>
            </a:r>
            <a:r>
              <a:rPr b="1" lang="es-AR" sz="16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descanso </a:t>
            </a:r>
            <a:r>
              <a:rPr lang="es-AR" sz="1600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no pueden ser pensados el uno sin el otro.</a:t>
            </a:r>
            <a:endParaRPr sz="1600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AR" sz="16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Durante </a:t>
            </a:r>
            <a:r>
              <a:rPr lang="es-AR" sz="1600">
                <a:solidFill>
                  <a:srgbClr val="202124"/>
                </a:solidFill>
                <a:latin typeface="Poppins"/>
                <a:ea typeface="Poppins"/>
                <a:cs typeface="Poppins"/>
                <a:sym typeface="Poppins"/>
              </a:rPr>
              <a:t>la jornada de trabajo, es imprescindible introducir </a:t>
            </a:r>
            <a:r>
              <a:rPr b="1" lang="es-AR" sz="16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pausas </a:t>
            </a:r>
            <a:r>
              <a:rPr lang="es-AR" sz="1600">
                <a:solidFill>
                  <a:srgbClr val="202124"/>
                </a:solidFill>
                <a:latin typeface="Poppins"/>
                <a:ea typeface="Poppins"/>
                <a:cs typeface="Poppins"/>
                <a:sym typeface="Poppins"/>
              </a:rPr>
              <a:t>y descansos de diferentes frecuencias que permitan que la actividad se desarrolle en buenas condiciones.</a:t>
            </a:r>
            <a:endParaRPr sz="1600">
              <a:solidFill>
                <a:srgbClr val="2021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700">
              <a:solidFill>
                <a:srgbClr val="333333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pic>
        <p:nvPicPr>
          <p:cNvPr id="212" name="Google Shape;21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8988" y="2382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2"/>
          <p:cNvSpPr txBox="1"/>
          <p:nvPr/>
        </p:nvSpPr>
        <p:spPr>
          <a:xfrm>
            <a:off x="499731" y="1179992"/>
            <a:ext cx="7421526" cy="6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s-AR" sz="30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Un mundo de trabajo más justo</a:t>
            </a:r>
            <a:endParaRPr b="1" i="0" sz="30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76201" y="2145461"/>
            <a:ext cx="8864700" cy="2248800"/>
          </a:xfrm>
          <a:prstGeom prst="rect">
            <a:avLst/>
          </a:prstGeom>
          <a:solidFill>
            <a:srgbClr val="F4FF8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600" u="none" cap="none" strike="noStrike">
              <a:solidFill>
                <a:srgbClr val="F4FF8D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304801" y="2343155"/>
            <a:ext cx="85089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Nuestra sociedad es patriarcal, capitalista y establece jerarquías de unos sobre otros y configura las relaciones sociales, económicas, culturales y ambientales. </a:t>
            </a:r>
            <a:endParaRPr b="1" sz="16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16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Reconocer las desigualdades, comprender por qué y cómo operan, nos permitirá demostrar que no son naturales ni inmutables, sino que se sustentan en una organización social que puede modificarse.</a:t>
            </a:r>
            <a:endParaRPr b="1" i="0" sz="1600" u="none" cap="none" strike="noStrike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5081" y="4525676"/>
            <a:ext cx="4327114" cy="10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3"/>
          <p:cNvSpPr txBox="1"/>
          <p:nvPr/>
        </p:nvSpPr>
        <p:spPr>
          <a:xfrm>
            <a:off x="265815" y="1126829"/>
            <a:ext cx="7793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400" u="none" cap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Hacia un distribución de los cuidados más justa y equitativa</a:t>
            </a:r>
            <a:endParaRPr b="1" i="0" sz="2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4814676" y="1823950"/>
            <a:ext cx="42606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8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SADOP está militando la implementación del DECRETO 144</a:t>
            </a:r>
            <a:endParaRPr b="1" sz="180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s-AR" sz="18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80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s-AR" sz="18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Es obligatorio que los lugares de trabajo cuenten con </a:t>
            </a:r>
            <a:r>
              <a:rPr b="1" lang="es-AR" sz="18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espacios de cuidado para </a:t>
            </a:r>
            <a:r>
              <a:rPr b="1" lang="es-AR" sz="18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niños y niñas de entre 45 días y 3 años de edad, que se encuentren a cargo de los trabajadores y trabajadoras durante su </a:t>
            </a:r>
            <a:r>
              <a:rPr b="1" lang="es-AR" sz="18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jornada</a:t>
            </a:r>
            <a:r>
              <a:rPr b="1" lang="es-AR" sz="1800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 laboral.</a:t>
            </a:r>
            <a:endParaRPr b="1" sz="1250">
              <a:solidFill>
                <a:srgbClr val="EF8600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3"/>
          <p:cNvSpPr txBox="1"/>
          <p:nvPr/>
        </p:nvSpPr>
        <p:spPr>
          <a:xfrm>
            <a:off x="64125" y="2493775"/>
            <a:ext cx="4365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mujeres son las más afectadas por el trabajo de cuidados </a:t>
            </a:r>
            <a:r>
              <a:rPr b="1"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no remunerado. </a:t>
            </a:r>
            <a:r>
              <a:rPr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En ese sentido, el debate urgente y necesario acerca de un </a:t>
            </a:r>
            <a:r>
              <a:rPr b="1"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Sistema Integral de Cuidados</a:t>
            </a:r>
            <a:r>
              <a:rPr lang="es-AR" sz="16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, entendiendo que estas tareas son las que permiten la sostenibilidad de la vida cotidiana.</a:t>
            </a:r>
            <a:endParaRPr sz="16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1ea2369cf1b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1ea2369cf1b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1ea2369cf1b_0_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1ea2369cf1b_0_8"/>
          <p:cNvSpPr txBox="1"/>
          <p:nvPr/>
        </p:nvSpPr>
        <p:spPr>
          <a:xfrm>
            <a:off x="132900" y="1908650"/>
            <a:ext cx="7042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ENCUESTA SOBRE VIOLENCIA  Y ACOSO EN EL MUNDO DEL TRABAJO -2021</a:t>
            </a:r>
            <a:endParaRPr b="1">
              <a:solidFill>
                <a:srgbClr val="EF86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   </a:t>
            </a:r>
            <a:endParaRPr b="1">
              <a:solidFill>
                <a:srgbClr val="EF86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g1ea2369cf1b_0_8"/>
          <p:cNvSpPr txBox="1"/>
          <p:nvPr/>
        </p:nvSpPr>
        <p:spPr>
          <a:xfrm>
            <a:off x="265800" y="2480550"/>
            <a:ext cx="65469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AR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Desarrollada por la </a:t>
            </a:r>
            <a:r>
              <a:rPr b="1" lang="es-AR" sz="1300">
                <a:solidFill>
                  <a:schemeClr val="dk1"/>
                </a:solidFill>
                <a:highlight>
                  <a:srgbClr val="CCCCCC"/>
                </a:highlight>
                <a:latin typeface="Poppins"/>
                <a:ea typeface="Poppins"/>
                <a:cs typeface="Poppins"/>
                <a:sym typeface="Poppins"/>
              </a:rPr>
              <a:t>Red Intersindical Nacional Contra la Violencia Laboral</a:t>
            </a:r>
            <a:r>
              <a:rPr lang="es-AR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junto a OIT, la Universidad Nacional de Avellaneda, el Ministerio de Trabajo, Empleo y Seguridad Social, el Ministerio de Mujeres, Géneros y Diversidad, la Superintendencia de Riesgos del Trabajo y el Equipo Latinoamericano de Justicia y Género.</a:t>
            </a:r>
            <a:endParaRPr b="1" sz="1600">
              <a:solidFill>
                <a:srgbClr val="EF86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2" name="Google Shape;242;g1ea2369cf1b_0_8"/>
          <p:cNvSpPr txBox="1"/>
          <p:nvPr/>
        </p:nvSpPr>
        <p:spPr>
          <a:xfrm>
            <a:off x="265815" y="898229"/>
            <a:ext cx="779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LA VIOLENCIA EN EL MUNDO LABORAL</a:t>
            </a:r>
            <a:endParaRPr b="1" i="0" sz="2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1ea2369cf1b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1ea2369cf1b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1ea2369cf1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4493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1ea2369cf1b_0_23"/>
          <p:cNvSpPr txBox="1"/>
          <p:nvPr/>
        </p:nvSpPr>
        <p:spPr>
          <a:xfrm>
            <a:off x="265815" y="898229"/>
            <a:ext cx="779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LA VIOLENCIA EN EL MUNDO LABORAL</a:t>
            </a:r>
            <a:endParaRPr b="1" i="0" sz="2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1" name="Google Shape;251;g1ea2369cf1b_0_23"/>
          <p:cNvSpPr txBox="1"/>
          <p:nvPr/>
        </p:nvSpPr>
        <p:spPr>
          <a:xfrm>
            <a:off x="3025" y="2023350"/>
            <a:ext cx="8319300" cy="21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El 48% manifestó haber experimentado un episodio de violencia en el trabajo actual</a:t>
            </a:r>
            <a:endParaRPr b="1" sz="13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Al 54%</a:t>
            </a:r>
            <a:r>
              <a:rPr b="1" lang="es-AR" sz="1300">
                <a:solidFill>
                  <a:schemeClr val="dk2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 le contaron o presenció </a:t>
            </a:r>
            <a:r>
              <a:rPr b="1" lang="es-AR"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un acto de violencia hacia otros/as</a:t>
            </a:r>
            <a:endParaRPr b="1" sz="13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La violencia psicológica fue la más mencionada, por encima de la violencia física y sexual</a:t>
            </a:r>
            <a:endParaRPr b="1" sz="13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AR"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El 38% sufrió maltrato verbal por parte del superior/empleador</a:t>
            </a:r>
            <a:endParaRPr b="1" sz="13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AR"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El 20% dijo que recibió por parte de su empleador comentarios sobre su cuerpo y/o vestimenta que le generaron incomodidad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2" name="Google Shape;252;g1ea2369cf1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2166425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1ea2369cf1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2531200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1ea2369cf1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2965750"/>
            <a:ext cx="340123" cy="1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1ea2369cf1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3671025"/>
            <a:ext cx="340123" cy="13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1ea2369cf1b_0_23"/>
          <p:cNvSpPr txBox="1"/>
          <p:nvPr/>
        </p:nvSpPr>
        <p:spPr>
          <a:xfrm>
            <a:off x="535825" y="4399575"/>
            <a:ext cx="860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995"/>
              </a:spcAft>
              <a:buNone/>
            </a:pPr>
            <a:r>
              <a:rPr b="1" lang="es-AR" sz="1200">
                <a:solidFill>
                  <a:srgbClr val="007FA4"/>
                </a:solidFill>
              </a:rPr>
              <a:t>QUIENES SUFRIERON PRINCIPALMENTE ESTAS VIOLENCIAS SON MUJERES Y PERSONAS NO BINARIAS</a:t>
            </a:r>
            <a:endParaRPr b="1" sz="1500">
              <a:solidFill>
                <a:srgbClr val="007FA4"/>
              </a:solidFill>
            </a:endParaRPr>
          </a:p>
        </p:txBody>
      </p:sp>
      <p:pic>
        <p:nvPicPr>
          <p:cNvPr id="257" name="Google Shape;257;g1ea2369cf1b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574" y="3318388"/>
            <a:ext cx="340123" cy="13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1ea2369cf1b_0_23"/>
          <p:cNvSpPr txBox="1"/>
          <p:nvPr/>
        </p:nvSpPr>
        <p:spPr>
          <a:xfrm>
            <a:off x="108575" y="1420050"/>
            <a:ext cx="7042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>
                <a:solidFill>
                  <a:srgbClr val="EF8600"/>
                </a:solidFill>
                <a:latin typeface="Poppins"/>
                <a:ea typeface="Poppins"/>
                <a:cs typeface="Poppins"/>
                <a:sym typeface="Poppins"/>
              </a:rPr>
              <a:t>ENCUESTA SOBRE ACOSO Y VIOLENCIA  EN EL MUNDO DEL TRABAJO -2021</a:t>
            </a:r>
            <a:endParaRPr b="1">
              <a:solidFill>
                <a:srgbClr val="EF86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   </a:t>
            </a:r>
            <a:endParaRPr b="1">
              <a:solidFill>
                <a:srgbClr val="EF86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5"/>
          <p:cNvSpPr txBox="1"/>
          <p:nvPr/>
        </p:nvSpPr>
        <p:spPr>
          <a:xfrm>
            <a:off x="265815" y="1126829"/>
            <a:ext cx="7793664" cy="55396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400" u="none" cap="none" strike="noStrike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El Ambiente y la Vida</a:t>
            </a:r>
            <a:endParaRPr b="1" i="0" sz="24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7" name="Google Shape;267;p15"/>
          <p:cNvSpPr txBox="1"/>
          <p:nvPr/>
        </p:nvSpPr>
        <p:spPr>
          <a:xfrm>
            <a:off x="350150" y="1816750"/>
            <a:ext cx="66813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995"/>
              </a:spcAft>
              <a:buNone/>
            </a:pPr>
            <a:r>
              <a:rPr lang="es-AR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Implicarnos con nuestra salud, con las condiciones de vida, es ver la relación que tiene también con el </a:t>
            </a:r>
            <a:r>
              <a:rPr lang="es-AR">
                <a:solidFill>
                  <a:schemeClr val="dk1"/>
                </a:solidFill>
                <a:highlight>
                  <a:srgbClr val="CCCCCC"/>
                </a:highlight>
                <a:latin typeface="Lexend"/>
                <a:ea typeface="Lexend"/>
                <a:cs typeface="Lexend"/>
                <a:sym typeface="Lexend"/>
              </a:rPr>
              <a:t>ambiente en el que vivimos, </a:t>
            </a:r>
            <a:r>
              <a:rPr lang="es-AR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que e</a:t>
            </a:r>
            <a:r>
              <a:rPr lang="es-AR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stá profundamente vinculado al medio ambiente en el que trabajamos. 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8" name="Google Shape;268;p15"/>
          <p:cNvSpPr txBox="1"/>
          <p:nvPr/>
        </p:nvSpPr>
        <p:spPr>
          <a:xfrm>
            <a:off x="350150" y="2750950"/>
            <a:ext cx="66813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995"/>
              </a:spcAft>
              <a:buNone/>
            </a:pPr>
            <a:r>
              <a:rPr lang="es-AR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El modo de producción, distribución y consumo constituye una de las causas fundamentales del proceso de destrucción de la naturaleza e </a:t>
            </a:r>
            <a:r>
              <a:rPr lang="es-AR">
                <a:solidFill>
                  <a:schemeClr val="dk1"/>
                </a:solidFill>
                <a:highlight>
                  <a:srgbClr val="CCCCCC"/>
                </a:highlight>
                <a:latin typeface="Lexend"/>
                <a:ea typeface="Lexend"/>
                <a:cs typeface="Lexend"/>
                <a:sym typeface="Lexend"/>
              </a:rPr>
              <a:t>impacta </a:t>
            </a:r>
            <a:r>
              <a:rPr lang="es-AR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 las condiciones de trabajo y de </a:t>
            </a:r>
            <a:r>
              <a:rPr lang="es-AR">
                <a:solidFill>
                  <a:schemeClr val="dk1"/>
                </a:solidFill>
                <a:highlight>
                  <a:srgbClr val="CCCCCC"/>
                </a:highlight>
                <a:latin typeface="Lexend"/>
                <a:ea typeface="Lexend"/>
                <a:cs typeface="Lexend"/>
                <a:sym typeface="Lexend"/>
              </a:rPr>
              <a:t>vida de las comunidades.</a:t>
            </a:r>
            <a:endParaRPr>
              <a:solidFill>
                <a:schemeClr val="dk1"/>
              </a:solidFill>
              <a:highlight>
                <a:srgbClr val="CCCCCC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1ea2369cf1b_7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1ea2369cf1b_7_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1ea2369cf1b_7_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14348" y="4352625"/>
            <a:ext cx="5047848" cy="12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1ea2369cf1b_7_3"/>
          <p:cNvSpPr txBox="1"/>
          <p:nvPr/>
        </p:nvSpPr>
        <p:spPr>
          <a:xfrm>
            <a:off x="603140" y="1013379"/>
            <a:ext cx="7793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3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Salud laboral</a:t>
            </a:r>
            <a:endParaRPr b="1" sz="230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3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Sistema de riesgos del trabajo</a:t>
            </a:r>
            <a:endParaRPr b="1" i="0" sz="2300" u="none" cap="none" strike="noStrike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g1ea2369cf1b_7_3"/>
          <p:cNvSpPr txBox="1"/>
          <p:nvPr/>
        </p:nvSpPr>
        <p:spPr>
          <a:xfrm>
            <a:off x="620075" y="2005350"/>
            <a:ext cx="68394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 mirar la </a:t>
            </a: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relación</a:t>
            </a: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entre nuestras</a:t>
            </a: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CyMAT y la salud, debemos decir que el paradigma de salud laboral solo pone </a:t>
            </a: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s-AR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foco en los riesgos físicos, en la reparación o resarcimiento cuando el daño ha ocurrido y se desconocen los factores psicosociales de riesgos.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g1ea2369cf1b_7_3"/>
          <p:cNvSpPr txBox="1"/>
          <p:nvPr/>
        </p:nvSpPr>
        <p:spPr>
          <a:xfrm>
            <a:off x="2256150" y="3531575"/>
            <a:ext cx="4487700" cy="1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b="1" lang="es-AR" sz="1500">
                <a:solidFill>
                  <a:srgbClr val="EF8600"/>
                </a:solidFill>
                <a:highlight>
                  <a:srgbClr val="FFFFFF"/>
                </a:highlight>
              </a:rPr>
              <a:t>DEBEMOS IR HACIA UN SISTEMA CON EL EJE EN LA </a:t>
            </a:r>
            <a:r>
              <a:rPr b="1" lang="es-AR" sz="1600">
                <a:solidFill>
                  <a:srgbClr val="333333"/>
                </a:solidFill>
                <a:highlight>
                  <a:srgbClr val="FFFFFF"/>
                </a:highlight>
              </a:rPr>
              <a:t>PREVENCIÓN </a:t>
            </a:r>
            <a:r>
              <a:rPr b="1" lang="es-AR" sz="1500">
                <a:solidFill>
                  <a:srgbClr val="EF8600"/>
                </a:solidFill>
                <a:highlight>
                  <a:srgbClr val="FFFFFF"/>
                </a:highlight>
              </a:rPr>
              <a:t>Y </a:t>
            </a:r>
            <a:r>
              <a:rPr b="1" lang="es-AR" sz="1600">
                <a:solidFill>
                  <a:srgbClr val="333333"/>
                </a:solidFill>
                <a:highlight>
                  <a:srgbClr val="FFFFFF"/>
                </a:highlight>
              </a:rPr>
              <a:t>PROMOCIÓN </a:t>
            </a:r>
            <a:r>
              <a:rPr b="1" lang="es-AR" sz="1500">
                <a:solidFill>
                  <a:srgbClr val="EF8600"/>
                </a:solidFill>
                <a:highlight>
                  <a:srgbClr val="FFFFFF"/>
                </a:highlight>
              </a:rPr>
              <a:t>DE LA SALUD CON PARTICIPACIÓN DE LAS Y LOS TRABAJADORES. </a:t>
            </a:r>
            <a:endParaRPr b="1">
              <a:solidFill>
                <a:srgbClr val="EF86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3E9F6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"/>
          <p:cNvSpPr txBox="1"/>
          <p:nvPr>
            <p:ph type="ctrTitle"/>
          </p:nvPr>
        </p:nvSpPr>
        <p:spPr>
          <a:xfrm>
            <a:off x="2070900" y="2232450"/>
            <a:ext cx="50961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AR" sz="3600">
                <a:solidFill>
                  <a:srgbClr val="007FA4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b="1" sz="3600">
              <a:solidFill>
                <a:srgbClr val="007FA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4" name="Google Shape;28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950" y="410750"/>
            <a:ext cx="2830088" cy="5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3721" y="501753"/>
            <a:ext cx="951329" cy="3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6588" y="3906577"/>
            <a:ext cx="6905602" cy="16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