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embeddedFontLst>
    <p:embeddedFont>
      <p:font typeface="Poppins" charset="0"/>
      <p:regular r:id="rId11"/>
      <p:bold r:id="rId12"/>
      <p:italic r:id="rId13"/>
      <p:boldItalic r:id="rId14"/>
    </p:embeddedFont>
    <p:embeddedFont>
      <p:font typeface="Arial Unicode MS" pitchFamily="34" charset="-128"/>
      <p:regular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varScale="1">
        <p:scale>
          <a:sx n="88" d="100"/>
          <a:sy n="88" d="100"/>
        </p:scale>
        <p:origin x="-876" y="-96"/>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1e977767f16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1e977767f16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1e977767f16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1e977767f16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1e977767f16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1e977767f16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1e977767f16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1e977767f16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1e977767f16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1e977767f16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1e977767f16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1e977767f16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1e977767f16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1e977767f16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pPr marL="0" lvl="0" indent="0" algn="r" rtl="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pPr marL="0" lvl="0" indent="0" algn="r" rtl="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pPr marL="0" lvl="0" indent="0" algn="r" rtl="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pPr marL="0" lvl="0" indent="0" algn="r" rtl="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pPr marL="0" lvl="0" indent="0" algn="r" rtl="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pPr marL="0" lvl="0" indent="0" algn="r" rtl="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pPr marL="0" lvl="0" indent="0" algn="r" rtl="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pPr marL="0" lvl="0" indent="0" algn="r" rtl="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pPr marL="0" lvl="0" indent="0" algn="r" rtl="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pPr marL="0" lvl="0" indent="0" algn="r" rtl="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pPr marL="0" lvl="0" indent="0" algn="r" rtl="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s"/>
              <a:pPr marL="0" lvl="0" indent="0" algn="r" rtl="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3E9F6"/>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1519310"/>
            <a:ext cx="3935400" cy="1354519"/>
          </a:xfrm>
          <a:prstGeom prst="rect">
            <a:avLst/>
          </a:prstGeom>
        </p:spPr>
        <p:txBody>
          <a:bodyPr spcFirstLastPara="1" wrap="square" lIns="91425" tIns="91425" rIns="91425" bIns="91425" anchor="b" anchorCtr="0">
            <a:noAutofit/>
          </a:bodyPr>
          <a:lstStyle/>
          <a:p>
            <a:r>
              <a:rPr lang="es-AR" sz="2800" b="1" dirty="0" smtClean="0">
                <a:solidFill>
                  <a:srgbClr val="007FA4"/>
                </a:solidFill>
                <a:latin typeface="Poppins"/>
                <a:ea typeface="Poppins"/>
                <a:cs typeface="Poppins"/>
                <a:sym typeface="Poppins"/>
              </a:rPr>
              <a:t>INCAPE</a:t>
            </a:r>
            <a:r>
              <a:rPr lang="es-AR" sz="2800" b="1" dirty="0" smtClean="0">
                <a:solidFill>
                  <a:srgbClr val="007FA4"/>
                </a:solidFill>
                <a:latin typeface="Poppins"/>
                <a:ea typeface="Poppins"/>
                <a:cs typeface="Poppins"/>
                <a:sym typeface="Poppins"/>
              </a:rPr>
              <a:t>: contextos, memoria y desafíos</a:t>
            </a:r>
            <a:r>
              <a:rPr lang="es-AR" sz="2800" b="1" dirty="0" smtClean="0">
                <a:solidFill>
                  <a:srgbClr val="007FA4"/>
                </a:solidFill>
                <a:latin typeface="Poppins"/>
                <a:ea typeface="Poppins"/>
                <a:cs typeface="Poppins"/>
                <a:sym typeface="Poppins"/>
              </a:rPr>
              <a:t>.</a:t>
            </a:r>
            <a:endParaRPr lang="es-AR" sz="2800" b="1" dirty="0">
              <a:solidFill>
                <a:srgbClr val="007FA4"/>
              </a:solidFill>
              <a:latin typeface="Poppins"/>
              <a:ea typeface="Poppins"/>
              <a:cs typeface="Poppins"/>
              <a:sym typeface="Poppins"/>
            </a:endParaRPr>
          </a:p>
        </p:txBody>
      </p:sp>
      <p:sp>
        <p:nvSpPr>
          <p:cNvPr id="55" name="Google Shape;55;p13"/>
          <p:cNvSpPr txBox="1">
            <a:spLocks noGrp="1"/>
          </p:cNvSpPr>
          <p:nvPr>
            <p:ph type="subTitle" idx="1"/>
          </p:nvPr>
        </p:nvSpPr>
        <p:spPr>
          <a:xfrm>
            <a:off x="170186" y="3041672"/>
            <a:ext cx="3935400" cy="7926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s" sz="2400" dirty="0" smtClean="0">
                <a:solidFill>
                  <a:srgbClr val="333333"/>
                </a:solidFill>
              </a:rPr>
              <a:t>Daniel Di Bártolo</a:t>
            </a:r>
            <a:endParaRPr sz="2400">
              <a:solidFill>
                <a:srgbClr val="333333"/>
              </a:solidFill>
            </a:endParaRPr>
          </a:p>
        </p:txBody>
      </p:sp>
      <p:pic>
        <p:nvPicPr>
          <p:cNvPr id="57" name="Google Shape;57;p13"/>
          <p:cNvPicPr preferRelativeResize="0"/>
          <p:nvPr/>
        </p:nvPicPr>
        <p:blipFill>
          <a:blip r:embed="rId3">
            <a:alphaModFix/>
          </a:blip>
          <a:stretch>
            <a:fillRect/>
          </a:stretch>
        </p:blipFill>
        <p:spPr>
          <a:xfrm>
            <a:off x="4650950" y="410750"/>
            <a:ext cx="2830088" cy="503450"/>
          </a:xfrm>
          <a:prstGeom prst="rect">
            <a:avLst/>
          </a:prstGeom>
          <a:noFill/>
          <a:ln>
            <a:noFill/>
          </a:ln>
        </p:spPr>
      </p:pic>
      <p:pic>
        <p:nvPicPr>
          <p:cNvPr id="58" name="Google Shape;58;p13"/>
          <p:cNvPicPr preferRelativeResize="0"/>
          <p:nvPr/>
        </p:nvPicPr>
        <p:blipFill>
          <a:blip r:embed="rId4">
            <a:alphaModFix/>
          </a:blip>
          <a:stretch>
            <a:fillRect/>
          </a:stretch>
        </p:blipFill>
        <p:spPr>
          <a:xfrm>
            <a:off x="7633721" y="501753"/>
            <a:ext cx="951329" cy="321450"/>
          </a:xfrm>
          <a:prstGeom prst="rect">
            <a:avLst/>
          </a:prstGeom>
          <a:noFill/>
          <a:ln>
            <a:noFill/>
          </a:ln>
        </p:spPr>
      </p:pic>
      <p:pic>
        <p:nvPicPr>
          <p:cNvPr id="59" name="Google Shape;59;p13"/>
          <p:cNvPicPr preferRelativeResize="0"/>
          <p:nvPr/>
        </p:nvPicPr>
        <p:blipFill>
          <a:blip r:embed="rId5">
            <a:alphaModFix/>
          </a:blip>
          <a:stretch>
            <a:fillRect/>
          </a:stretch>
        </p:blipFill>
        <p:spPr>
          <a:xfrm>
            <a:off x="5897350" y="1320922"/>
            <a:ext cx="5048424" cy="1138525"/>
          </a:xfrm>
          <a:prstGeom prst="rect">
            <a:avLst/>
          </a:prstGeom>
          <a:noFill/>
          <a:ln>
            <a:noFill/>
          </a:ln>
        </p:spPr>
      </p:pic>
      <p:pic>
        <p:nvPicPr>
          <p:cNvPr id="60" name="Google Shape;60;p13"/>
          <p:cNvPicPr preferRelativeResize="0"/>
          <p:nvPr/>
        </p:nvPicPr>
        <p:blipFill rotWithShape="1">
          <a:blip r:embed="rId6">
            <a:alphaModFix/>
          </a:blip>
          <a:srcRect l="16387"/>
          <a:stretch/>
        </p:blipFill>
        <p:spPr>
          <a:xfrm>
            <a:off x="4527125" y="1970200"/>
            <a:ext cx="4213200" cy="2832900"/>
          </a:xfrm>
          <a:prstGeom prst="round2DiagRect">
            <a:avLst>
              <a:gd name="adj1" fmla="val 16667"/>
              <a:gd name="adj2" fmla="val 0"/>
            </a:avLst>
          </a:prstGeom>
          <a:noFill/>
          <a:ln>
            <a:noFill/>
          </a:ln>
        </p:spPr>
      </p:pic>
      <p:pic>
        <p:nvPicPr>
          <p:cNvPr id="61" name="Google Shape;61;p13"/>
          <p:cNvPicPr preferRelativeResize="0"/>
          <p:nvPr/>
        </p:nvPicPr>
        <p:blipFill>
          <a:blip r:embed="rId7">
            <a:alphaModFix/>
          </a:blip>
          <a:stretch>
            <a:fillRect/>
          </a:stretch>
        </p:blipFill>
        <p:spPr>
          <a:xfrm>
            <a:off x="4656588" y="3906577"/>
            <a:ext cx="6905602" cy="1658050"/>
          </a:xfrm>
          <a:prstGeom prst="rect">
            <a:avLst/>
          </a:prstGeom>
          <a:noFill/>
          <a:ln>
            <a:noFill/>
          </a:ln>
        </p:spPr>
      </p:pic>
      <p:sp>
        <p:nvSpPr>
          <p:cNvPr id="10" name="9 Rectángulo"/>
          <p:cNvSpPr/>
          <p:nvPr/>
        </p:nvSpPr>
        <p:spPr>
          <a:xfrm>
            <a:off x="806284" y="3647948"/>
            <a:ext cx="2797561" cy="307777"/>
          </a:xfrm>
          <a:prstGeom prst="rect">
            <a:avLst/>
          </a:prstGeom>
        </p:spPr>
        <p:txBody>
          <a:bodyPr wrap="none">
            <a:spAutoFit/>
          </a:bodyPr>
          <a:lstStyle/>
          <a:p>
            <a:pPr lvl="8"/>
            <a:r>
              <a:rPr lang="es-AR" b="1" dirty="0" smtClean="0">
                <a:solidFill>
                  <a:srgbClr val="333333"/>
                </a:solidFill>
              </a:rPr>
              <a:t>Director del INCAPE – SADOP.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5"/>
        <p:cNvGrpSpPr/>
        <p:nvPr/>
      </p:nvGrpSpPr>
      <p:grpSpPr>
        <a:xfrm>
          <a:off x="0" y="0"/>
          <a:ext cx="0" cy="0"/>
          <a:chOff x="0" y="0"/>
          <a:chExt cx="0" cy="0"/>
        </a:xfrm>
      </p:grpSpPr>
      <p:sp>
        <p:nvSpPr>
          <p:cNvPr id="66" name="Google Shape;66;p14"/>
          <p:cNvSpPr txBox="1">
            <a:spLocks noGrp="1"/>
          </p:cNvSpPr>
          <p:nvPr>
            <p:ph type="ctrTitle"/>
          </p:nvPr>
        </p:nvSpPr>
        <p:spPr>
          <a:xfrm>
            <a:off x="283564" y="1752600"/>
            <a:ext cx="8520600" cy="2769959"/>
          </a:xfrm>
          <a:prstGeom prst="rect">
            <a:avLst/>
          </a:prstGeom>
        </p:spPr>
        <p:txBody>
          <a:bodyPr spcFirstLastPara="1" wrap="square" lIns="91425" tIns="91425" rIns="91425" bIns="91425" anchor="b" anchorCtr="0">
            <a:spAutoFit/>
          </a:bodyPr>
          <a:lstStyle/>
          <a:p>
            <a:pPr algn="l"/>
            <a:r>
              <a:rPr lang="es-AR" sz="2400" b="1" dirty="0" smtClean="0">
                <a:solidFill>
                  <a:schemeClr val="tx1">
                    <a:lumMod val="65000"/>
                    <a:lumOff val="35000"/>
                  </a:schemeClr>
                </a:solidFill>
                <a:latin typeface="Poppins"/>
                <a:ea typeface="Poppins"/>
                <a:cs typeface="Poppins"/>
                <a:sym typeface="Poppins"/>
              </a:rPr>
              <a:t>-</a:t>
            </a:r>
            <a:r>
              <a:rPr lang="es-AR" sz="2400" b="1" dirty="0" smtClean="0">
                <a:solidFill>
                  <a:schemeClr val="tx1">
                    <a:lumMod val="65000"/>
                    <a:lumOff val="35000"/>
                  </a:schemeClr>
                </a:solidFill>
                <a:latin typeface="Poppins"/>
                <a:ea typeface="Poppins"/>
                <a:cs typeface="Poppins"/>
                <a:sym typeface="Poppins"/>
              </a:rPr>
              <a:t>P</a:t>
            </a:r>
            <a:r>
              <a:rPr lang="es-AR" sz="2000" b="1" dirty="0" smtClean="0">
                <a:solidFill>
                  <a:schemeClr val="tx1">
                    <a:lumMod val="65000"/>
                    <a:lumOff val="35000"/>
                  </a:schemeClr>
                </a:solidFill>
                <a:latin typeface="Poppins"/>
                <a:ea typeface="Poppins"/>
                <a:cs typeface="Poppins"/>
                <a:sym typeface="Poppins"/>
              </a:rPr>
              <a:t>olítico</a:t>
            </a:r>
            <a:r>
              <a:rPr lang="es-AR" sz="2000" b="1" dirty="0" smtClean="0">
                <a:solidFill>
                  <a:schemeClr val="tx1">
                    <a:lumMod val="65000"/>
                    <a:lumOff val="35000"/>
                  </a:schemeClr>
                </a:solidFill>
                <a:latin typeface="Poppins"/>
                <a:ea typeface="Poppins"/>
                <a:cs typeface="Poppins"/>
                <a:sym typeface="Poppins"/>
              </a:rPr>
              <a:t>: internacional, regional y </a:t>
            </a:r>
            <a:r>
              <a:rPr lang="es-AR" sz="2000" b="1" dirty="0" smtClean="0">
                <a:solidFill>
                  <a:schemeClr val="tx1">
                    <a:lumMod val="65000"/>
                    <a:lumOff val="35000"/>
                  </a:schemeClr>
                </a:solidFill>
                <a:latin typeface="Poppins"/>
                <a:ea typeface="Poppins"/>
                <a:cs typeface="Poppins"/>
                <a:sym typeface="Poppins"/>
              </a:rPr>
              <a:t>local</a:t>
            </a:r>
            <a:r>
              <a:rPr lang="es-AR" sz="2000" b="1" dirty="0" smtClean="0">
                <a:solidFill>
                  <a:schemeClr val="tx1">
                    <a:lumMod val="65000"/>
                    <a:lumOff val="35000"/>
                  </a:schemeClr>
                </a:solidFill>
                <a:latin typeface="Poppins"/>
                <a:ea typeface="Poppins"/>
                <a:cs typeface="Poppins"/>
                <a:sym typeface="Poppins"/>
              </a:rPr>
              <a:t/>
            </a:r>
            <a:br>
              <a:rPr lang="es-AR" sz="2000" b="1" dirty="0" smtClean="0">
                <a:solidFill>
                  <a:schemeClr val="tx1">
                    <a:lumMod val="65000"/>
                    <a:lumOff val="35000"/>
                  </a:schemeClr>
                </a:solidFill>
                <a:latin typeface="Poppins"/>
                <a:ea typeface="Poppins"/>
                <a:cs typeface="Poppins"/>
                <a:sym typeface="Poppins"/>
              </a:rPr>
            </a:br>
            <a:r>
              <a:rPr lang="es-AR" sz="2000" b="1" dirty="0" smtClean="0">
                <a:solidFill>
                  <a:schemeClr val="tx1">
                    <a:lumMod val="65000"/>
                    <a:lumOff val="35000"/>
                  </a:schemeClr>
                </a:solidFill>
                <a:latin typeface="Poppins"/>
                <a:ea typeface="Poppins"/>
                <a:cs typeface="Poppins"/>
                <a:sym typeface="Poppins"/>
              </a:rPr>
              <a:t>-Electoral</a:t>
            </a:r>
            <a:r>
              <a:rPr lang="es-AR" sz="2000" b="1" dirty="0" smtClean="0">
                <a:solidFill>
                  <a:schemeClr val="tx1">
                    <a:lumMod val="65000"/>
                    <a:lumOff val="35000"/>
                  </a:schemeClr>
                </a:solidFill>
                <a:latin typeface="Poppins"/>
                <a:ea typeface="Poppins"/>
                <a:cs typeface="Poppins"/>
                <a:sym typeface="Poppins"/>
              </a:rPr>
              <a:t/>
            </a:r>
            <a:br>
              <a:rPr lang="es-AR" sz="2000" b="1" dirty="0" smtClean="0">
                <a:solidFill>
                  <a:schemeClr val="tx1">
                    <a:lumMod val="65000"/>
                    <a:lumOff val="35000"/>
                  </a:schemeClr>
                </a:solidFill>
                <a:latin typeface="Poppins"/>
                <a:ea typeface="Poppins"/>
                <a:cs typeface="Poppins"/>
                <a:sym typeface="Poppins"/>
              </a:rPr>
            </a:br>
            <a:r>
              <a:rPr lang="es-AR" sz="2000" b="1" dirty="0" smtClean="0">
                <a:solidFill>
                  <a:schemeClr val="tx1">
                    <a:lumMod val="65000"/>
                    <a:lumOff val="35000"/>
                  </a:schemeClr>
                </a:solidFill>
                <a:latin typeface="Poppins"/>
                <a:ea typeface="Poppins"/>
                <a:cs typeface="Poppins"/>
                <a:sym typeface="Poppins"/>
              </a:rPr>
              <a:t>-Sindical</a:t>
            </a:r>
            <a:r>
              <a:rPr lang="es-AR" sz="2000" b="1" dirty="0" smtClean="0">
                <a:solidFill>
                  <a:schemeClr val="tx1">
                    <a:lumMod val="65000"/>
                    <a:lumOff val="35000"/>
                  </a:schemeClr>
                </a:solidFill>
                <a:latin typeface="Poppins"/>
                <a:ea typeface="Poppins"/>
                <a:cs typeface="Poppins"/>
                <a:sym typeface="Poppins"/>
              </a:rPr>
              <a:t>.</a:t>
            </a:r>
            <a:r>
              <a:rPr lang="es-AR" sz="2000" b="1" dirty="0" smtClean="0">
                <a:solidFill>
                  <a:schemeClr val="tx1">
                    <a:lumMod val="65000"/>
                    <a:lumOff val="35000"/>
                  </a:schemeClr>
                </a:solidFill>
                <a:latin typeface="Poppins"/>
                <a:ea typeface="Poppins"/>
                <a:cs typeface="Poppins"/>
                <a:sym typeface="Poppins"/>
              </a:rPr>
              <a:t> Gremial</a:t>
            </a:r>
            <a:r>
              <a:rPr lang="es-AR" sz="2000" b="1" dirty="0" smtClean="0">
                <a:solidFill>
                  <a:schemeClr val="tx1">
                    <a:lumMod val="65000"/>
                    <a:lumOff val="35000"/>
                  </a:schemeClr>
                </a:solidFill>
                <a:latin typeface="Poppins"/>
                <a:ea typeface="Poppins"/>
                <a:cs typeface="Poppins"/>
                <a:sym typeface="Poppins"/>
              </a:rPr>
              <a:t>.</a:t>
            </a:r>
            <a:r>
              <a:rPr lang="es-AR" sz="2000" b="1" dirty="0" smtClean="0">
                <a:solidFill>
                  <a:schemeClr val="tx1">
                    <a:lumMod val="65000"/>
                    <a:lumOff val="35000"/>
                  </a:schemeClr>
                </a:solidFill>
                <a:latin typeface="Poppins"/>
                <a:ea typeface="Poppins"/>
                <a:cs typeface="Poppins"/>
                <a:sym typeface="Poppins"/>
              </a:rPr>
              <a:t> Laboral</a:t>
            </a:r>
            <a:r>
              <a:rPr lang="es-AR" sz="2000" b="1" dirty="0" smtClean="0">
                <a:solidFill>
                  <a:schemeClr val="tx1">
                    <a:lumMod val="65000"/>
                    <a:lumOff val="35000"/>
                  </a:schemeClr>
                </a:solidFill>
                <a:latin typeface="Poppins"/>
                <a:ea typeface="Poppins"/>
                <a:cs typeface="Poppins"/>
                <a:sym typeface="Poppins"/>
              </a:rPr>
              <a:t/>
            </a:r>
            <a:br>
              <a:rPr lang="es-AR" sz="2000" b="1" dirty="0" smtClean="0">
                <a:solidFill>
                  <a:schemeClr val="tx1">
                    <a:lumMod val="65000"/>
                    <a:lumOff val="35000"/>
                  </a:schemeClr>
                </a:solidFill>
                <a:latin typeface="Poppins"/>
                <a:ea typeface="Poppins"/>
                <a:cs typeface="Poppins"/>
                <a:sym typeface="Poppins"/>
              </a:rPr>
            </a:br>
            <a:r>
              <a:rPr lang="es-AR" sz="2000" b="1" dirty="0" smtClean="0">
                <a:solidFill>
                  <a:schemeClr val="tx1">
                    <a:lumMod val="65000"/>
                    <a:lumOff val="35000"/>
                  </a:schemeClr>
                </a:solidFill>
                <a:latin typeface="Poppins"/>
                <a:ea typeface="Poppins"/>
                <a:cs typeface="Poppins"/>
                <a:sym typeface="Poppins"/>
              </a:rPr>
              <a:t>-Educativo</a:t>
            </a:r>
            <a:r>
              <a:rPr lang="es-AR" sz="2000" b="1" dirty="0" smtClean="0">
                <a:solidFill>
                  <a:schemeClr val="tx1">
                    <a:lumMod val="65000"/>
                    <a:lumOff val="35000"/>
                  </a:schemeClr>
                </a:solidFill>
                <a:latin typeface="Poppins"/>
                <a:ea typeface="Poppins"/>
                <a:cs typeface="Poppins"/>
                <a:sym typeface="Poppins"/>
              </a:rPr>
              <a:t>. Político </a:t>
            </a:r>
            <a:r>
              <a:rPr lang="es-AR" sz="2000" b="1" dirty="0" smtClean="0">
                <a:solidFill>
                  <a:schemeClr val="tx1">
                    <a:lumMod val="65000"/>
                    <a:lumOff val="35000"/>
                  </a:schemeClr>
                </a:solidFill>
                <a:latin typeface="Poppins"/>
                <a:ea typeface="Poppins"/>
                <a:cs typeface="Poppins"/>
                <a:sym typeface="Poppins"/>
              </a:rPr>
              <a:t>pedagógico</a:t>
            </a:r>
            <a:r>
              <a:rPr lang="es-AR" sz="2000" b="1" dirty="0" smtClean="0">
                <a:solidFill>
                  <a:schemeClr val="tx1">
                    <a:lumMod val="65000"/>
                    <a:lumOff val="35000"/>
                  </a:schemeClr>
                </a:solidFill>
                <a:latin typeface="Poppins"/>
                <a:ea typeface="Poppins"/>
                <a:cs typeface="Poppins"/>
                <a:sym typeface="Poppins"/>
              </a:rPr>
              <a:t/>
            </a:r>
            <a:br>
              <a:rPr lang="es-AR" sz="2000" b="1" dirty="0" smtClean="0">
                <a:solidFill>
                  <a:schemeClr val="tx1">
                    <a:lumMod val="65000"/>
                    <a:lumOff val="35000"/>
                  </a:schemeClr>
                </a:solidFill>
                <a:latin typeface="Poppins"/>
                <a:ea typeface="Poppins"/>
                <a:cs typeface="Poppins"/>
                <a:sym typeface="Poppins"/>
              </a:rPr>
            </a:br>
            <a:r>
              <a:rPr lang="es-AR" sz="2000" b="1" dirty="0" smtClean="0">
                <a:solidFill>
                  <a:schemeClr val="tx1">
                    <a:lumMod val="65000"/>
                    <a:lumOff val="35000"/>
                  </a:schemeClr>
                </a:solidFill>
                <a:latin typeface="Poppins"/>
                <a:ea typeface="Poppins"/>
                <a:cs typeface="Poppins"/>
                <a:sym typeface="Poppins"/>
              </a:rPr>
              <a:t>-Cultural </a:t>
            </a:r>
            <a:r>
              <a:rPr lang="es-AR" sz="2000" b="1" dirty="0" smtClean="0">
                <a:solidFill>
                  <a:schemeClr val="tx1">
                    <a:lumMod val="65000"/>
                    <a:lumOff val="35000"/>
                  </a:schemeClr>
                </a:solidFill>
                <a:latin typeface="Poppins"/>
                <a:ea typeface="Poppins"/>
                <a:cs typeface="Poppins"/>
                <a:sym typeface="Poppins"/>
              </a:rPr>
              <a:t>por el </a:t>
            </a:r>
            <a:r>
              <a:rPr lang="es-AR" sz="2000" b="1" dirty="0" smtClean="0">
                <a:solidFill>
                  <a:schemeClr val="tx1">
                    <a:lumMod val="65000"/>
                    <a:lumOff val="35000"/>
                  </a:schemeClr>
                </a:solidFill>
                <a:latin typeface="Poppins"/>
                <a:ea typeface="Poppins"/>
                <a:cs typeface="Poppins"/>
                <a:sym typeface="Poppins"/>
              </a:rPr>
              <a:t>sentido</a:t>
            </a:r>
            <a:r>
              <a:rPr lang="es-AR" sz="2000" b="1" dirty="0" smtClean="0">
                <a:solidFill>
                  <a:schemeClr val="tx1">
                    <a:lumMod val="65000"/>
                    <a:lumOff val="35000"/>
                  </a:schemeClr>
                </a:solidFill>
                <a:latin typeface="Poppins"/>
                <a:ea typeface="Poppins"/>
                <a:cs typeface="Poppins"/>
                <a:sym typeface="Poppins"/>
              </a:rPr>
              <a:t/>
            </a:r>
            <a:br>
              <a:rPr lang="es-AR" sz="2000" b="1" dirty="0" smtClean="0">
                <a:solidFill>
                  <a:schemeClr val="tx1">
                    <a:lumMod val="65000"/>
                    <a:lumOff val="35000"/>
                  </a:schemeClr>
                </a:solidFill>
                <a:latin typeface="Poppins"/>
                <a:ea typeface="Poppins"/>
                <a:cs typeface="Poppins"/>
                <a:sym typeface="Poppins"/>
              </a:rPr>
            </a:br>
            <a:r>
              <a:rPr lang="es-AR" sz="2000" b="1" dirty="0" smtClean="0">
                <a:solidFill>
                  <a:schemeClr val="tx1">
                    <a:lumMod val="65000"/>
                    <a:lumOff val="35000"/>
                  </a:schemeClr>
                </a:solidFill>
                <a:latin typeface="Poppins"/>
                <a:ea typeface="Poppins"/>
                <a:cs typeface="Poppins"/>
                <a:sym typeface="Poppins"/>
              </a:rPr>
              <a:t>-Económico </a:t>
            </a:r>
            <a:r>
              <a:rPr lang="es-AR" sz="2000" b="1" dirty="0" smtClean="0">
                <a:solidFill>
                  <a:schemeClr val="tx1">
                    <a:lumMod val="65000"/>
                    <a:lumOff val="35000"/>
                  </a:schemeClr>
                </a:solidFill>
                <a:latin typeface="Poppins"/>
                <a:ea typeface="Poppins"/>
                <a:cs typeface="Poppins"/>
                <a:sym typeface="Poppins"/>
              </a:rPr>
              <a:t>y </a:t>
            </a:r>
            <a:r>
              <a:rPr lang="es-AR" sz="2000" b="1" dirty="0" smtClean="0">
                <a:solidFill>
                  <a:schemeClr val="tx1">
                    <a:lumMod val="65000"/>
                    <a:lumOff val="35000"/>
                  </a:schemeClr>
                </a:solidFill>
                <a:latin typeface="Poppins"/>
                <a:ea typeface="Poppins"/>
                <a:cs typeface="Poppins"/>
                <a:sym typeface="Poppins"/>
              </a:rPr>
              <a:t>social</a:t>
            </a:r>
            <a:r>
              <a:rPr lang="es-AR" sz="2000" b="1" dirty="0" smtClean="0">
                <a:solidFill>
                  <a:schemeClr val="tx1">
                    <a:lumMod val="65000"/>
                    <a:lumOff val="35000"/>
                  </a:schemeClr>
                </a:solidFill>
                <a:latin typeface="Poppins"/>
                <a:ea typeface="Poppins"/>
                <a:cs typeface="Poppins"/>
                <a:sym typeface="Poppins"/>
              </a:rPr>
              <a:t/>
            </a:r>
            <a:br>
              <a:rPr lang="es-AR" sz="2000" b="1" dirty="0" smtClean="0">
                <a:solidFill>
                  <a:schemeClr val="tx1">
                    <a:lumMod val="65000"/>
                    <a:lumOff val="35000"/>
                  </a:schemeClr>
                </a:solidFill>
                <a:latin typeface="Poppins"/>
                <a:ea typeface="Poppins"/>
                <a:cs typeface="Poppins"/>
                <a:sym typeface="Poppins"/>
              </a:rPr>
            </a:br>
            <a:r>
              <a:rPr lang="es-AR" sz="2000" b="1" dirty="0" smtClean="0">
                <a:solidFill>
                  <a:schemeClr val="tx1">
                    <a:lumMod val="65000"/>
                    <a:lumOff val="35000"/>
                  </a:schemeClr>
                </a:solidFill>
                <a:latin typeface="Poppins"/>
                <a:ea typeface="Poppins"/>
                <a:cs typeface="Poppins"/>
                <a:sym typeface="Poppins"/>
              </a:rPr>
              <a:t>-“</a:t>
            </a:r>
            <a:r>
              <a:rPr lang="es-AR" sz="2000" b="1" dirty="0" smtClean="0">
                <a:solidFill>
                  <a:schemeClr val="tx1">
                    <a:lumMod val="65000"/>
                    <a:lumOff val="35000"/>
                  </a:schemeClr>
                </a:solidFill>
                <a:latin typeface="Poppins"/>
                <a:ea typeface="Poppins"/>
                <a:cs typeface="Poppins"/>
                <a:sym typeface="Poppins"/>
              </a:rPr>
              <a:t>Nosotros”. Lo que fuimos, lo que somos, lo que seremos.</a:t>
            </a:r>
            <a:r>
              <a:rPr lang="es-AR" sz="2400" dirty="0" smtClean="0">
                <a:solidFill>
                  <a:schemeClr val="tx1">
                    <a:lumMod val="65000"/>
                    <a:lumOff val="35000"/>
                  </a:schemeClr>
                </a:solidFill>
                <a:latin typeface="Poppins" charset="0"/>
                <a:cs typeface="Poppins" charset="0"/>
              </a:rPr>
              <a:t/>
            </a:r>
            <a:br>
              <a:rPr lang="es-AR" sz="2400" dirty="0" smtClean="0">
                <a:solidFill>
                  <a:schemeClr val="tx1">
                    <a:lumMod val="65000"/>
                    <a:lumOff val="35000"/>
                  </a:schemeClr>
                </a:solidFill>
                <a:latin typeface="Poppins" charset="0"/>
                <a:cs typeface="Poppins" charset="0"/>
              </a:rPr>
            </a:br>
            <a:endParaRPr sz="2400" b="1">
              <a:solidFill>
                <a:schemeClr val="tx1">
                  <a:lumMod val="65000"/>
                  <a:lumOff val="35000"/>
                </a:schemeClr>
              </a:solidFill>
              <a:highlight>
                <a:srgbClr val="FCC238"/>
              </a:highlight>
              <a:latin typeface="Poppins" charset="0"/>
              <a:ea typeface="Poppins"/>
              <a:cs typeface="Poppins" charset="0"/>
              <a:sym typeface="Poppins"/>
            </a:endParaRPr>
          </a:p>
        </p:txBody>
      </p:sp>
      <p:sp>
        <p:nvSpPr>
          <p:cNvPr id="67" name="Google Shape;67;p14"/>
          <p:cNvSpPr txBox="1">
            <a:spLocks noGrp="1"/>
          </p:cNvSpPr>
          <p:nvPr>
            <p:ph type="subTitle" idx="1"/>
          </p:nvPr>
        </p:nvSpPr>
        <p:spPr>
          <a:xfrm>
            <a:off x="326468" y="1009463"/>
            <a:ext cx="2699761" cy="590737"/>
          </a:xfrm>
          <a:prstGeom prst="rect">
            <a:avLst/>
          </a:prstGeom>
        </p:spPr>
        <p:txBody>
          <a:bodyPr spcFirstLastPara="1" wrap="square" lIns="91425" tIns="91425" rIns="91425" bIns="91425" anchor="t" anchorCtr="0">
            <a:noAutofit/>
          </a:bodyPr>
          <a:lstStyle/>
          <a:p>
            <a:pPr marL="0" lvl="0" indent="0" algn="l"/>
            <a:r>
              <a:rPr lang="es-AR" b="1" dirty="0" smtClean="0">
                <a:solidFill>
                  <a:srgbClr val="007FA4"/>
                </a:solidFill>
                <a:latin typeface="Poppins"/>
                <a:ea typeface="Poppins"/>
                <a:cs typeface="Poppins"/>
                <a:sym typeface="Poppins"/>
              </a:rPr>
              <a:t>CONTEXTOS</a:t>
            </a:r>
            <a:endParaRPr/>
          </a:p>
        </p:txBody>
      </p:sp>
      <p:pic>
        <p:nvPicPr>
          <p:cNvPr id="68" name="Google Shape;68;p14"/>
          <p:cNvPicPr preferRelativeResize="0"/>
          <p:nvPr/>
        </p:nvPicPr>
        <p:blipFill>
          <a:blip r:embed="rId3">
            <a:alphaModFix/>
          </a:blip>
          <a:stretch>
            <a:fillRect/>
          </a:stretch>
        </p:blipFill>
        <p:spPr>
          <a:xfrm>
            <a:off x="4636882" y="438885"/>
            <a:ext cx="2830088" cy="503450"/>
          </a:xfrm>
          <a:prstGeom prst="rect">
            <a:avLst/>
          </a:prstGeom>
          <a:noFill/>
          <a:ln>
            <a:noFill/>
          </a:ln>
        </p:spPr>
      </p:pic>
      <p:pic>
        <p:nvPicPr>
          <p:cNvPr id="69" name="Google Shape;69;p14"/>
          <p:cNvPicPr preferRelativeResize="0"/>
          <p:nvPr/>
        </p:nvPicPr>
        <p:blipFill>
          <a:blip r:embed="rId4">
            <a:alphaModFix/>
          </a:blip>
          <a:stretch>
            <a:fillRect/>
          </a:stretch>
        </p:blipFill>
        <p:spPr>
          <a:xfrm>
            <a:off x="7633721" y="501753"/>
            <a:ext cx="951329" cy="321450"/>
          </a:xfrm>
          <a:prstGeom prst="rect">
            <a:avLst/>
          </a:prstGeom>
          <a:noFill/>
          <a:ln>
            <a:noFill/>
          </a:ln>
        </p:spPr>
      </p:pic>
      <p:pic>
        <p:nvPicPr>
          <p:cNvPr id="70" name="Google Shape;70;p14"/>
          <p:cNvPicPr preferRelativeResize="0"/>
          <p:nvPr/>
        </p:nvPicPr>
        <p:blipFill>
          <a:blip r:embed="rId5">
            <a:alphaModFix/>
          </a:blip>
          <a:stretch>
            <a:fillRect/>
          </a:stretch>
        </p:blipFill>
        <p:spPr>
          <a:xfrm>
            <a:off x="2090057" y="3429000"/>
            <a:ext cx="8607748" cy="186145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4"/>
        <p:cNvGrpSpPr/>
        <p:nvPr/>
      </p:nvGrpSpPr>
      <p:grpSpPr>
        <a:xfrm>
          <a:off x="0" y="0"/>
          <a:ext cx="0" cy="0"/>
          <a:chOff x="0" y="0"/>
          <a:chExt cx="0" cy="0"/>
        </a:xfrm>
      </p:grpSpPr>
      <p:pic>
        <p:nvPicPr>
          <p:cNvPr id="76" name="Google Shape;76;p15"/>
          <p:cNvPicPr preferRelativeResize="0"/>
          <p:nvPr/>
        </p:nvPicPr>
        <p:blipFill>
          <a:blip r:embed="rId3">
            <a:alphaModFix/>
          </a:blip>
          <a:stretch>
            <a:fillRect/>
          </a:stretch>
        </p:blipFill>
        <p:spPr>
          <a:xfrm>
            <a:off x="4650950" y="410750"/>
            <a:ext cx="2830088" cy="503450"/>
          </a:xfrm>
          <a:prstGeom prst="rect">
            <a:avLst/>
          </a:prstGeom>
          <a:noFill/>
          <a:ln>
            <a:noFill/>
          </a:ln>
        </p:spPr>
      </p:pic>
      <p:pic>
        <p:nvPicPr>
          <p:cNvPr id="77" name="Google Shape;77;p15"/>
          <p:cNvPicPr preferRelativeResize="0"/>
          <p:nvPr/>
        </p:nvPicPr>
        <p:blipFill>
          <a:blip r:embed="rId4">
            <a:alphaModFix/>
          </a:blip>
          <a:stretch>
            <a:fillRect/>
          </a:stretch>
        </p:blipFill>
        <p:spPr>
          <a:xfrm>
            <a:off x="7633721" y="501753"/>
            <a:ext cx="951329" cy="321450"/>
          </a:xfrm>
          <a:prstGeom prst="rect">
            <a:avLst/>
          </a:prstGeom>
          <a:noFill/>
          <a:ln>
            <a:noFill/>
          </a:ln>
        </p:spPr>
      </p:pic>
      <p:pic>
        <p:nvPicPr>
          <p:cNvPr id="78" name="Google Shape;78;p15"/>
          <p:cNvPicPr preferRelativeResize="0"/>
          <p:nvPr/>
        </p:nvPicPr>
        <p:blipFill>
          <a:blip r:embed="rId5">
            <a:alphaModFix/>
          </a:blip>
          <a:stretch>
            <a:fillRect/>
          </a:stretch>
        </p:blipFill>
        <p:spPr>
          <a:xfrm>
            <a:off x="6703101" y="3801136"/>
            <a:ext cx="6905602" cy="1658050"/>
          </a:xfrm>
          <a:prstGeom prst="rect">
            <a:avLst/>
          </a:prstGeom>
          <a:noFill/>
          <a:ln>
            <a:noFill/>
          </a:ln>
        </p:spPr>
      </p:pic>
      <p:sp>
        <p:nvSpPr>
          <p:cNvPr id="79" name="Google Shape;79;p15"/>
          <p:cNvSpPr txBox="1">
            <a:spLocks noGrp="1"/>
          </p:cNvSpPr>
          <p:nvPr>
            <p:ph type="ctrTitle"/>
          </p:nvPr>
        </p:nvSpPr>
        <p:spPr>
          <a:xfrm>
            <a:off x="223215" y="399337"/>
            <a:ext cx="2639728" cy="646500"/>
          </a:xfrm>
          <a:prstGeom prst="rect">
            <a:avLst/>
          </a:prstGeom>
        </p:spPr>
        <p:txBody>
          <a:bodyPr spcFirstLastPara="1" wrap="square" lIns="91425" tIns="91425" rIns="91425" bIns="91425" anchor="b" anchorCtr="0">
            <a:spAutoFit/>
          </a:bodyPr>
          <a:lstStyle/>
          <a:p>
            <a:pPr marL="0" lvl="0" indent="0" algn="l" rtl="0">
              <a:spcBef>
                <a:spcPts val="0"/>
              </a:spcBef>
              <a:spcAft>
                <a:spcPts val="0"/>
              </a:spcAft>
              <a:buSzPts val="990"/>
              <a:buNone/>
            </a:pPr>
            <a:r>
              <a:rPr lang="es" sz="3000" b="1" dirty="0" smtClean="0">
                <a:solidFill>
                  <a:srgbClr val="007FA4"/>
                </a:solidFill>
                <a:latin typeface="Poppins"/>
                <a:ea typeface="Poppins"/>
                <a:cs typeface="Poppins"/>
                <a:sym typeface="Poppins"/>
              </a:rPr>
              <a:t>Contextos</a:t>
            </a:r>
            <a:endParaRPr sz="3000" b="1">
              <a:solidFill>
                <a:srgbClr val="007FA4"/>
              </a:solidFill>
              <a:latin typeface="Poppins"/>
              <a:ea typeface="Poppins"/>
              <a:cs typeface="Poppins"/>
              <a:sym typeface="Poppins"/>
            </a:endParaRPr>
          </a:p>
        </p:txBody>
      </p:sp>
      <p:sp>
        <p:nvSpPr>
          <p:cNvPr id="80" name="Google Shape;80;p15"/>
          <p:cNvSpPr txBox="1"/>
          <p:nvPr/>
        </p:nvSpPr>
        <p:spPr>
          <a:xfrm>
            <a:off x="321185" y="1050383"/>
            <a:ext cx="6112271" cy="636903"/>
          </a:xfrm>
          <a:prstGeom prst="rect">
            <a:avLst/>
          </a:prstGeom>
          <a:noFill/>
          <a:ln>
            <a:noFill/>
          </a:ln>
        </p:spPr>
        <p:txBody>
          <a:bodyPr spcFirstLastPara="1" wrap="square" lIns="91425" tIns="91425" rIns="91425" bIns="91425" anchor="t" anchorCtr="0">
            <a:noAutofit/>
          </a:bodyPr>
          <a:lstStyle/>
          <a:p>
            <a:r>
              <a:rPr lang="es-AR" b="1" dirty="0" smtClean="0">
                <a:solidFill>
                  <a:schemeClr val="accent4">
                    <a:lumMod val="75000"/>
                  </a:schemeClr>
                </a:solidFill>
                <a:latin typeface="Poppins"/>
                <a:ea typeface="Poppins"/>
                <a:cs typeface="Poppins"/>
                <a:sym typeface="Poppins"/>
              </a:rPr>
              <a:t>-“Pensar situadamente” Marina </a:t>
            </a:r>
            <a:r>
              <a:rPr lang="es-AR" b="1" dirty="0" err="1" smtClean="0">
                <a:solidFill>
                  <a:schemeClr val="accent4">
                    <a:lumMod val="75000"/>
                  </a:schemeClr>
                </a:solidFill>
                <a:latin typeface="Poppins"/>
                <a:ea typeface="Poppins"/>
                <a:cs typeface="Poppins"/>
                <a:sym typeface="Poppins"/>
              </a:rPr>
              <a:t>Jaureguiberry</a:t>
            </a:r>
            <a:r>
              <a:rPr lang="es-AR" b="1" dirty="0" smtClean="0">
                <a:solidFill>
                  <a:schemeClr val="accent4">
                    <a:lumMod val="75000"/>
                  </a:schemeClr>
                </a:solidFill>
                <a:latin typeface="Poppins"/>
                <a:ea typeface="Poppins"/>
                <a:cs typeface="Poppins"/>
                <a:sym typeface="Poppins"/>
              </a:rPr>
              <a:t>, 5/7/23 - 9/8/23</a:t>
            </a:r>
          </a:p>
          <a:p>
            <a:r>
              <a:rPr lang="es-AR" b="1" dirty="0" smtClean="0">
                <a:solidFill>
                  <a:schemeClr val="accent4">
                    <a:lumMod val="75000"/>
                  </a:schemeClr>
                </a:solidFill>
                <a:latin typeface="Poppins"/>
                <a:ea typeface="Poppins"/>
                <a:cs typeface="Poppins"/>
                <a:sym typeface="Poppins"/>
              </a:rPr>
              <a:t>-La construcción del nosotros” (Marisa Díaz, 11/10/23)</a:t>
            </a:r>
          </a:p>
        </p:txBody>
      </p:sp>
      <p:sp>
        <p:nvSpPr>
          <p:cNvPr id="9" name="8 Rectángulo"/>
          <p:cNvSpPr/>
          <p:nvPr/>
        </p:nvSpPr>
        <p:spPr>
          <a:xfrm>
            <a:off x="4909457" y="1936505"/>
            <a:ext cx="4049486" cy="1265988"/>
          </a:xfrm>
          <a:prstGeom prst="rect">
            <a:avLst/>
          </a:prstGeom>
          <a:solidFill>
            <a:schemeClr val="accent1">
              <a:lumMod val="20000"/>
              <a:lumOff val="80000"/>
            </a:schemeClr>
          </a:solidFill>
        </p:spPr>
        <p:txBody>
          <a:bodyPr wrap="square">
            <a:spAutoFit/>
          </a:bodyPr>
          <a:lstStyle/>
          <a:p>
            <a:pPr marL="342900" lvl="0" indent="-342900" algn="ctr">
              <a:lnSpc>
                <a:spcPct val="107000"/>
              </a:lnSpc>
            </a:pPr>
            <a:r>
              <a:rPr lang="es-ES" sz="1200" kern="100" dirty="0" smtClean="0">
                <a:latin typeface="Arial Unicode MS" pitchFamily="34" charset="-128"/>
                <a:ea typeface="Arial Unicode MS" pitchFamily="34" charset="-128"/>
                <a:cs typeface="Arial Unicode MS" pitchFamily="34" charset="-128"/>
              </a:rPr>
              <a:t>“Esta escena, en este escenario ,  nos oficializa, </a:t>
            </a:r>
            <a:r>
              <a:rPr lang="es-ES" sz="1200" kern="100" dirty="0" smtClean="0">
                <a:latin typeface="Arial Unicode MS" pitchFamily="34" charset="-128"/>
                <a:ea typeface="Arial Unicode MS" pitchFamily="34" charset="-128"/>
                <a:cs typeface="Arial Unicode MS" pitchFamily="34" charset="-128"/>
              </a:rPr>
              <a:t>nos muestra </a:t>
            </a:r>
            <a:r>
              <a:rPr lang="es-ES" sz="1200" kern="100" dirty="0" smtClean="0">
                <a:latin typeface="Arial Unicode MS" pitchFamily="34" charset="-128"/>
                <a:ea typeface="Arial Unicode MS" pitchFamily="34" charset="-128"/>
                <a:cs typeface="Arial Unicode MS" pitchFamily="34" charset="-128"/>
              </a:rPr>
              <a:t>en la novedad que representamos, pero también nos muestra en lo que somos:   una síntesis de   militancias, pertenencias y renovadas prácticas democráticas. Una síntesis para una nueva etapa en nuestro Sindicato”.  </a:t>
            </a:r>
            <a:r>
              <a:rPr lang="es-ES" sz="1200" kern="100" dirty="0" smtClean="0">
                <a:latin typeface="Arial Unicode MS" pitchFamily="34" charset="-128"/>
                <a:ea typeface="Arial Unicode MS" pitchFamily="34" charset="-128"/>
                <a:cs typeface="Arial Unicode MS" pitchFamily="34" charset="-128"/>
              </a:rPr>
              <a:t>(Asunción 5/7)</a:t>
            </a:r>
            <a:endParaRPr lang="es-AR" sz="1200" kern="100" dirty="0" smtClean="0">
              <a:latin typeface="Arial Unicode MS" pitchFamily="34" charset="-128"/>
              <a:ea typeface="Arial Unicode MS" pitchFamily="34" charset="-128"/>
              <a:cs typeface="Arial Unicode MS" pitchFamily="34" charset="-128"/>
            </a:endParaRPr>
          </a:p>
        </p:txBody>
      </p:sp>
      <p:sp>
        <p:nvSpPr>
          <p:cNvPr id="10" name="9 Rectángulo"/>
          <p:cNvSpPr/>
          <p:nvPr/>
        </p:nvSpPr>
        <p:spPr>
          <a:xfrm>
            <a:off x="1534885" y="3443211"/>
            <a:ext cx="6411686" cy="1569660"/>
          </a:xfrm>
          <a:prstGeom prst="rect">
            <a:avLst/>
          </a:prstGeom>
        </p:spPr>
        <p:txBody>
          <a:bodyPr wrap="square">
            <a:spAutoFit/>
          </a:bodyPr>
          <a:lstStyle/>
          <a:p>
            <a:pPr algn="ctr"/>
            <a:r>
              <a:rPr lang="es-ES" sz="1600" dirty="0" smtClean="0">
                <a:latin typeface="Arial" panose="020B0604020202020204" pitchFamily="34" charset="0"/>
                <a:ea typeface="Times New Roman" panose="02020603050405020304" pitchFamily="18" charset="0"/>
              </a:rPr>
              <a:t>“No </a:t>
            </a:r>
            <a:r>
              <a:rPr lang="es-ES" sz="1600" dirty="0" smtClean="0">
                <a:latin typeface="Arial" panose="020B0604020202020204" pitchFamily="34" charset="0"/>
                <a:ea typeface="Times New Roman" panose="02020603050405020304" pitchFamily="18" charset="0"/>
              </a:rPr>
              <a:t>debemos enamorarnos de la coyuntura y también darle entidad al trabajo a mediano y largo plazo, tan necesario en cualquier organización para que la institucionalidad de las decisiones se materialice. La formación permanente de nuestros sindicales proyectando los próximos 20 años de nuestra organización es uno de nuestros desafíos inmediatos</a:t>
            </a:r>
            <a:r>
              <a:rPr lang="es-ES" sz="1600" dirty="0" smtClean="0">
                <a:latin typeface="Arial" panose="020B0604020202020204" pitchFamily="34" charset="0"/>
                <a:ea typeface="Times New Roman" panose="02020603050405020304" pitchFamily="18" charset="0"/>
              </a:rPr>
              <a:t>.”</a:t>
            </a:r>
            <a:endParaRPr lang="es-AR" sz="1600" dirty="0">
              <a:latin typeface="Times New Roman" panose="02020603050405020304" pitchFamily="18" charset="0"/>
              <a:ea typeface="Times New Roman" panose="02020603050405020304" pitchFamily="18" charset="0"/>
            </a:endParaRPr>
          </a:p>
        </p:txBody>
      </p:sp>
      <p:sp>
        <p:nvSpPr>
          <p:cNvPr id="11" name="10 Rectángulo"/>
          <p:cNvSpPr/>
          <p:nvPr/>
        </p:nvSpPr>
        <p:spPr>
          <a:xfrm>
            <a:off x="195943" y="1871192"/>
            <a:ext cx="4572000" cy="1502271"/>
          </a:xfrm>
          <a:prstGeom prst="rect">
            <a:avLst/>
          </a:prstGeom>
        </p:spPr>
        <p:txBody>
          <a:bodyPr>
            <a:spAutoFit/>
          </a:bodyPr>
          <a:lstStyle/>
          <a:p>
            <a:pPr marL="342900" indent="-342900" algn="ctr">
              <a:lnSpc>
                <a:spcPct val="107000"/>
              </a:lnSpc>
              <a:spcAft>
                <a:spcPts val="800"/>
              </a:spcAft>
            </a:pPr>
            <a:r>
              <a:rPr lang="es-ES" sz="1200" b="1" dirty="0" smtClean="0">
                <a:solidFill>
                  <a:srgbClr val="007FA4"/>
                </a:solidFill>
                <a:latin typeface="Poppins"/>
                <a:ea typeface="Poppins"/>
                <a:cs typeface="Poppins"/>
                <a:sym typeface="Poppins"/>
              </a:rPr>
              <a:t>“Nutridos en esa historia hoy nos reafirmamos: somos sindicalistas docentes. Pertenecemos y representamos a distintas generaciones sindicales, reconocemos y aceptamos esta mixtura de trayectorias como una buena base para la construcción de un proceso de renovación, inclusivo y convocante”.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pic>
        <p:nvPicPr>
          <p:cNvPr id="86" name="Google Shape;86;p16"/>
          <p:cNvPicPr preferRelativeResize="0"/>
          <p:nvPr/>
        </p:nvPicPr>
        <p:blipFill>
          <a:blip r:embed="rId3">
            <a:alphaModFix/>
          </a:blip>
          <a:stretch>
            <a:fillRect/>
          </a:stretch>
        </p:blipFill>
        <p:spPr>
          <a:xfrm>
            <a:off x="4650950" y="410750"/>
            <a:ext cx="2830088" cy="503450"/>
          </a:xfrm>
          <a:prstGeom prst="rect">
            <a:avLst/>
          </a:prstGeom>
          <a:noFill/>
          <a:ln>
            <a:noFill/>
          </a:ln>
        </p:spPr>
      </p:pic>
      <p:pic>
        <p:nvPicPr>
          <p:cNvPr id="87" name="Google Shape;87;p16"/>
          <p:cNvPicPr preferRelativeResize="0"/>
          <p:nvPr/>
        </p:nvPicPr>
        <p:blipFill>
          <a:blip r:embed="rId4">
            <a:alphaModFix/>
          </a:blip>
          <a:stretch>
            <a:fillRect/>
          </a:stretch>
        </p:blipFill>
        <p:spPr>
          <a:xfrm>
            <a:off x="7633721" y="501753"/>
            <a:ext cx="951329" cy="321450"/>
          </a:xfrm>
          <a:prstGeom prst="rect">
            <a:avLst/>
          </a:prstGeom>
          <a:noFill/>
          <a:ln>
            <a:noFill/>
          </a:ln>
        </p:spPr>
      </p:pic>
      <p:pic>
        <p:nvPicPr>
          <p:cNvPr id="88" name="Google Shape;88;p16"/>
          <p:cNvPicPr preferRelativeResize="0"/>
          <p:nvPr/>
        </p:nvPicPr>
        <p:blipFill>
          <a:blip r:embed="rId5">
            <a:alphaModFix/>
          </a:blip>
          <a:stretch>
            <a:fillRect/>
          </a:stretch>
        </p:blipFill>
        <p:spPr>
          <a:xfrm>
            <a:off x="4656588" y="3906577"/>
            <a:ext cx="6905602" cy="1658050"/>
          </a:xfrm>
          <a:prstGeom prst="rect">
            <a:avLst/>
          </a:prstGeom>
          <a:noFill/>
          <a:ln>
            <a:noFill/>
          </a:ln>
        </p:spPr>
      </p:pic>
      <p:sp>
        <p:nvSpPr>
          <p:cNvPr id="8" name="Google Shape;67;p14"/>
          <p:cNvSpPr txBox="1">
            <a:spLocks/>
          </p:cNvSpPr>
          <p:nvPr/>
        </p:nvSpPr>
        <p:spPr>
          <a:xfrm>
            <a:off x="326468" y="1009463"/>
            <a:ext cx="2699761" cy="590737"/>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2"/>
              </a:buClr>
              <a:buSzPts val="2800"/>
              <a:buFont typeface="Arial"/>
              <a:buNone/>
              <a:tabLst/>
              <a:defRPr/>
            </a:pPr>
            <a:r>
              <a:rPr lang="es-AR" sz="2800" b="1" dirty="0" smtClean="0">
                <a:solidFill>
                  <a:srgbClr val="007FA4"/>
                </a:solidFill>
                <a:latin typeface="Poppins"/>
                <a:cs typeface="Poppins"/>
                <a:sym typeface="Poppins"/>
              </a:rPr>
              <a:t>MEMORIA</a:t>
            </a:r>
            <a:endParaRPr kumimoji="0" lang="es-AR" sz="2800" b="0" i="0" u="none" strike="noStrike" kern="0" cap="none" spc="0" normalizeH="0" baseline="0" noProof="0" dirty="0">
              <a:ln>
                <a:noFill/>
              </a:ln>
              <a:solidFill>
                <a:schemeClr val="dk2"/>
              </a:solidFill>
              <a:effectLst/>
              <a:uLnTx/>
              <a:uFillTx/>
              <a:latin typeface="Arial"/>
              <a:ea typeface="Arial"/>
              <a:cs typeface="Arial"/>
              <a:sym typeface="Arial"/>
            </a:endParaRPr>
          </a:p>
        </p:txBody>
      </p:sp>
      <p:sp>
        <p:nvSpPr>
          <p:cNvPr id="10" name="Google Shape;100;p17"/>
          <p:cNvSpPr txBox="1"/>
          <p:nvPr/>
        </p:nvSpPr>
        <p:spPr>
          <a:xfrm>
            <a:off x="163286" y="1768840"/>
            <a:ext cx="8980714" cy="2414400"/>
          </a:xfrm>
          <a:prstGeom prst="rect">
            <a:avLst/>
          </a:prstGeom>
          <a:noFill/>
          <a:ln>
            <a:noFill/>
          </a:ln>
        </p:spPr>
        <p:txBody>
          <a:bodyPr spcFirstLastPara="1" wrap="square" lIns="91425" tIns="91425" rIns="91425" bIns="91425" anchor="t" anchorCtr="0">
            <a:noAutofit/>
          </a:bodyPr>
          <a:lstStyle/>
          <a:p>
            <a:pPr marL="457200" lvl="0" indent="-317500" algn="l" rtl="0">
              <a:lnSpc>
                <a:spcPct val="150000"/>
              </a:lnSpc>
              <a:spcBef>
                <a:spcPts val="0"/>
              </a:spcBef>
              <a:spcAft>
                <a:spcPts val="0"/>
              </a:spcAft>
              <a:buClr>
                <a:srgbClr val="007FA4"/>
              </a:buClr>
              <a:buSzPts val="1400"/>
              <a:buFont typeface="Poppins"/>
              <a:buChar char="●"/>
            </a:pPr>
            <a:r>
              <a:rPr lang="es" b="1" dirty="0" smtClean="0">
                <a:solidFill>
                  <a:srgbClr val="007FA4"/>
                </a:solidFill>
                <a:latin typeface="Poppins"/>
                <a:ea typeface="Poppins"/>
                <a:cs typeface="Poppins"/>
                <a:sym typeface="Poppins"/>
              </a:rPr>
              <a:t>CREACION: </a:t>
            </a:r>
            <a:r>
              <a:rPr lang="es-AR" dirty="0" smtClean="0"/>
              <a:t>1987- </a:t>
            </a:r>
            <a:r>
              <a:rPr lang="es-AR" dirty="0" smtClean="0"/>
              <a:t>SADOP Mar del Plata. Inscripto en </a:t>
            </a:r>
            <a:r>
              <a:rPr lang="es-AR" dirty="0" smtClean="0"/>
              <a:t>SNEP.</a:t>
            </a:r>
          </a:p>
          <a:p>
            <a:pPr marL="457200" lvl="0" indent="-317500" algn="l" rtl="0">
              <a:lnSpc>
                <a:spcPct val="150000"/>
              </a:lnSpc>
              <a:spcBef>
                <a:spcPts val="0"/>
              </a:spcBef>
              <a:spcAft>
                <a:spcPts val="0"/>
              </a:spcAft>
              <a:buClr>
                <a:srgbClr val="007FA4"/>
              </a:buClr>
              <a:buSzPts val="1400"/>
              <a:buFont typeface="Poppins"/>
              <a:buChar char="●"/>
            </a:pPr>
            <a:r>
              <a:rPr lang="es-AR" b="1" dirty="0" smtClean="0">
                <a:solidFill>
                  <a:srgbClr val="007FA4"/>
                </a:solidFill>
                <a:latin typeface="Poppins"/>
                <a:ea typeface="Poppins"/>
                <a:cs typeface="Poppins"/>
                <a:sym typeface="Poppins"/>
              </a:rPr>
              <a:t>INCAPE </a:t>
            </a:r>
            <a:r>
              <a:rPr lang="es-AR" b="1" dirty="0" smtClean="0">
                <a:solidFill>
                  <a:srgbClr val="007FA4"/>
                </a:solidFill>
                <a:latin typeface="Poppins"/>
                <a:ea typeface="Poppins"/>
                <a:cs typeface="Poppins"/>
                <a:sym typeface="Poppins"/>
              </a:rPr>
              <a:t>a SADOP Nación: </a:t>
            </a:r>
            <a:r>
              <a:rPr lang="es-AR" dirty="0" smtClean="0"/>
              <a:t>1991.</a:t>
            </a:r>
          </a:p>
          <a:p>
            <a:pPr marL="457200" lvl="0" indent="-317500" algn="l" rtl="0">
              <a:lnSpc>
                <a:spcPct val="150000"/>
              </a:lnSpc>
              <a:spcBef>
                <a:spcPts val="0"/>
              </a:spcBef>
              <a:spcAft>
                <a:spcPts val="0"/>
              </a:spcAft>
              <a:buClr>
                <a:srgbClr val="007FA4"/>
              </a:buClr>
              <a:buSzPts val="1400"/>
              <a:buFont typeface="Poppins"/>
              <a:buChar char="●"/>
            </a:pPr>
            <a:r>
              <a:rPr lang="es-AR" b="1" dirty="0" smtClean="0">
                <a:solidFill>
                  <a:srgbClr val="007FA4"/>
                </a:solidFill>
                <a:latin typeface="Poppins"/>
                <a:ea typeface="Poppins"/>
                <a:cs typeface="Poppins"/>
                <a:sym typeface="Poppins"/>
              </a:rPr>
              <a:t>PRIMER DIRECTOR: </a:t>
            </a:r>
            <a:r>
              <a:rPr lang="es-AR" dirty="0" smtClean="0"/>
              <a:t>Juan </a:t>
            </a:r>
            <a:r>
              <a:rPr lang="es-AR" dirty="0" err="1" smtClean="0"/>
              <a:t>Lumerman</a:t>
            </a:r>
            <a:r>
              <a:rPr lang="es-AR" dirty="0" smtClean="0"/>
              <a:t>.</a:t>
            </a:r>
          </a:p>
          <a:p>
            <a:pPr marL="457200" lvl="0" indent="-317500" algn="l" rtl="0">
              <a:lnSpc>
                <a:spcPct val="150000"/>
              </a:lnSpc>
              <a:spcBef>
                <a:spcPts val="0"/>
              </a:spcBef>
              <a:spcAft>
                <a:spcPts val="0"/>
              </a:spcAft>
              <a:buClr>
                <a:srgbClr val="007FA4"/>
              </a:buClr>
              <a:buSzPts val="1400"/>
              <a:buFont typeface="Poppins"/>
              <a:buChar char="●"/>
            </a:pPr>
            <a:r>
              <a:rPr lang="es-AR" b="1" dirty="0" smtClean="0">
                <a:solidFill>
                  <a:srgbClr val="007FA4"/>
                </a:solidFill>
                <a:latin typeface="Poppins"/>
                <a:ea typeface="Poppins"/>
                <a:cs typeface="Poppins"/>
                <a:sym typeface="Poppins"/>
              </a:rPr>
              <a:t>INCLUSIÓN EN EL ESTATUTO.</a:t>
            </a:r>
          </a:p>
          <a:p>
            <a:pPr marL="457200" lvl="0" indent="-317500" algn="l" rtl="0">
              <a:lnSpc>
                <a:spcPct val="150000"/>
              </a:lnSpc>
              <a:spcBef>
                <a:spcPts val="0"/>
              </a:spcBef>
              <a:spcAft>
                <a:spcPts val="0"/>
              </a:spcAft>
              <a:buClr>
                <a:srgbClr val="007FA4"/>
              </a:buClr>
              <a:buSzPts val="1400"/>
              <a:buFont typeface="Poppins"/>
              <a:buChar char="●"/>
            </a:pPr>
            <a:r>
              <a:rPr lang="es-AR" b="1" dirty="0" smtClean="0">
                <a:solidFill>
                  <a:srgbClr val="007FA4"/>
                </a:solidFill>
                <a:latin typeface="Poppins"/>
                <a:ea typeface="Poppins"/>
                <a:cs typeface="Poppins"/>
                <a:sym typeface="Poppins"/>
              </a:rPr>
              <a:t>ACTIVIDADES</a:t>
            </a:r>
            <a:r>
              <a:rPr lang="es-AR" b="1" dirty="0" smtClean="0">
                <a:solidFill>
                  <a:srgbClr val="007FA4"/>
                </a:solidFill>
                <a:latin typeface="Poppins"/>
                <a:ea typeface="Poppins"/>
                <a:cs typeface="Poppins"/>
                <a:sym typeface="Poppins"/>
              </a:rPr>
              <a:t>:</a:t>
            </a:r>
            <a:r>
              <a:rPr lang="es-AR" dirty="0" smtClean="0"/>
              <a:t> Charlas</a:t>
            </a:r>
            <a:r>
              <a:rPr lang="es-AR" dirty="0" smtClean="0"/>
              <a:t>, talleres, asistencia técnica, </a:t>
            </a:r>
            <a:r>
              <a:rPr lang="es-AR" dirty="0" smtClean="0"/>
              <a:t>cursos. Planes </a:t>
            </a:r>
            <a:r>
              <a:rPr lang="es-AR" dirty="0" smtClean="0"/>
              <a:t>de formación política y </a:t>
            </a:r>
            <a:r>
              <a:rPr lang="es-AR" dirty="0" smtClean="0"/>
              <a:t>pedagógica.</a:t>
            </a:r>
          </a:p>
          <a:p>
            <a:pPr marL="457200" lvl="0" indent="-317500" algn="l" rtl="0">
              <a:lnSpc>
                <a:spcPct val="150000"/>
              </a:lnSpc>
              <a:spcBef>
                <a:spcPts val="0"/>
              </a:spcBef>
              <a:spcAft>
                <a:spcPts val="0"/>
              </a:spcAft>
              <a:buClr>
                <a:srgbClr val="007FA4"/>
              </a:buClr>
              <a:buSzPts val="1400"/>
              <a:buFont typeface="Poppins"/>
              <a:buChar char="●"/>
            </a:pPr>
            <a:r>
              <a:rPr lang="es-AR" b="1" dirty="0" smtClean="0">
                <a:solidFill>
                  <a:srgbClr val="007FA4"/>
                </a:solidFill>
                <a:latin typeface="Poppins"/>
                <a:ea typeface="Poppins"/>
                <a:cs typeface="Poppins"/>
                <a:sym typeface="Poppins"/>
              </a:rPr>
              <a:t>HOY</a:t>
            </a:r>
            <a:r>
              <a:rPr lang="es-AR" b="1" dirty="0" smtClean="0">
                <a:solidFill>
                  <a:srgbClr val="007FA4"/>
                </a:solidFill>
                <a:latin typeface="Poppins"/>
                <a:ea typeface="Poppins"/>
                <a:cs typeface="Poppins"/>
                <a:sym typeface="Poppins"/>
              </a:rPr>
              <a:t>: </a:t>
            </a:r>
            <a:r>
              <a:rPr lang="es-AR" dirty="0" smtClean="0"/>
              <a:t>voluntad </a:t>
            </a:r>
            <a:r>
              <a:rPr lang="es-AR" dirty="0" smtClean="0"/>
              <a:t>y decisión  de “darle  una vuelta de tuerca” en el contexto del nuevo escenario del SADOP.</a:t>
            </a:r>
            <a:endParaRPr lang="es-A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4"/>
        <p:cNvGrpSpPr/>
        <p:nvPr/>
      </p:nvGrpSpPr>
      <p:grpSpPr>
        <a:xfrm>
          <a:off x="0" y="0"/>
          <a:ext cx="0" cy="0"/>
          <a:chOff x="0" y="0"/>
          <a:chExt cx="0" cy="0"/>
        </a:xfrm>
      </p:grpSpPr>
      <p:pic>
        <p:nvPicPr>
          <p:cNvPr id="96" name="Google Shape;96;p17"/>
          <p:cNvPicPr preferRelativeResize="0"/>
          <p:nvPr/>
        </p:nvPicPr>
        <p:blipFill>
          <a:blip r:embed="rId3">
            <a:alphaModFix/>
          </a:blip>
          <a:stretch>
            <a:fillRect/>
          </a:stretch>
        </p:blipFill>
        <p:spPr>
          <a:xfrm>
            <a:off x="4650950" y="410750"/>
            <a:ext cx="2830088" cy="503450"/>
          </a:xfrm>
          <a:prstGeom prst="rect">
            <a:avLst/>
          </a:prstGeom>
          <a:noFill/>
          <a:ln>
            <a:noFill/>
          </a:ln>
        </p:spPr>
      </p:pic>
      <p:pic>
        <p:nvPicPr>
          <p:cNvPr id="97" name="Google Shape;97;p17"/>
          <p:cNvPicPr preferRelativeResize="0"/>
          <p:nvPr/>
        </p:nvPicPr>
        <p:blipFill>
          <a:blip r:embed="rId4">
            <a:alphaModFix/>
          </a:blip>
          <a:stretch>
            <a:fillRect/>
          </a:stretch>
        </p:blipFill>
        <p:spPr>
          <a:xfrm>
            <a:off x="7633721" y="501753"/>
            <a:ext cx="951329" cy="321450"/>
          </a:xfrm>
          <a:prstGeom prst="rect">
            <a:avLst/>
          </a:prstGeom>
          <a:noFill/>
          <a:ln>
            <a:noFill/>
          </a:ln>
        </p:spPr>
      </p:pic>
      <p:pic>
        <p:nvPicPr>
          <p:cNvPr id="98" name="Google Shape;98;p17"/>
          <p:cNvPicPr preferRelativeResize="0"/>
          <p:nvPr/>
        </p:nvPicPr>
        <p:blipFill>
          <a:blip r:embed="rId5">
            <a:alphaModFix/>
          </a:blip>
          <a:stretch>
            <a:fillRect/>
          </a:stretch>
        </p:blipFill>
        <p:spPr>
          <a:xfrm>
            <a:off x="4656588" y="3906577"/>
            <a:ext cx="6905602" cy="1658050"/>
          </a:xfrm>
          <a:prstGeom prst="rect">
            <a:avLst/>
          </a:prstGeom>
          <a:noFill/>
          <a:ln>
            <a:noFill/>
          </a:ln>
        </p:spPr>
      </p:pic>
      <p:sp>
        <p:nvSpPr>
          <p:cNvPr id="100" name="Google Shape;100;p17"/>
          <p:cNvSpPr txBox="1"/>
          <p:nvPr/>
        </p:nvSpPr>
        <p:spPr>
          <a:xfrm>
            <a:off x="174172" y="2051868"/>
            <a:ext cx="8784771" cy="2414400"/>
          </a:xfrm>
          <a:prstGeom prst="rect">
            <a:avLst/>
          </a:prstGeom>
          <a:noFill/>
          <a:ln>
            <a:noFill/>
          </a:ln>
        </p:spPr>
        <p:txBody>
          <a:bodyPr spcFirstLastPara="1" wrap="square" lIns="91425" tIns="91425" rIns="91425" bIns="91425" anchor="t" anchorCtr="0">
            <a:noAutofit/>
          </a:bodyPr>
          <a:lstStyle/>
          <a:p>
            <a:pPr algn="just">
              <a:lnSpc>
                <a:spcPct val="150000"/>
              </a:lnSpc>
            </a:pPr>
            <a:r>
              <a:rPr lang="es-AR" b="1" dirty="0" smtClean="0">
                <a:solidFill>
                  <a:srgbClr val="007FA4"/>
                </a:solidFill>
                <a:latin typeface="Poppins"/>
                <a:ea typeface="Poppins"/>
                <a:cs typeface="Poppins"/>
                <a:sym typeface="Poppins"/>
              </a:rPr>
              <a:t>1) Re </a:t>
            </a:r>
            <a:r>
              <a:rPr lang="es-AR" b="1" dirty="0" smtClean="0">
                <a:solidFill>
                  <a:srgbClr val="007FA4"/>
                </a:solidFill>
                <a:latin typeface="Poppins"/>
                <a:ea typeface="Poppins"/>
                <a:cs typeface="Poppins"/>
                <a:sym typeface="Poppins"/>
              </a:rPr>
              <a:t>formulación integral del INCAPE, </a:t>
            </a:r>
            <a:r>
              <a:rPr lang="es-AR" dirty="0" smtClean="0"/>
              <a:t>en el marco del proceso de la nueva conducción y agenda re fundacional del SADOP, como centro de estudios, investigaciones, formación, capacitación y debate en torno a las cuestiones </a:t>
            </a:r>
            <a:r>
              <a:rPr lang="es-AR" b="1" dirty="0" smtClean="0"/>
              <a:t>estratégicas</a:t>
            </a:r>
            <a:r>
              <a:rPr lang="es-AR" dirty="0" smtClean="0"/>
              <a:t> de su agenda política, sindical y educativa</a:t>
            </a:r>
            <a:r>
              <a:rPr lang="es-AR" dirty="0" smtClean="0"/>
              <a:t>.</a:t>
            </a:r>
            <a:endParaRPr lang="es-AR" dirty="0" smtClean="0"/>
          </a:p>
          <a:p>
            <a:pPr algn="just">
              <a:lnSpc>
                <a:spcPct val="150000"/>
              </a:lnSpc>
            </a:pPr>
            <a:r>
              <a:rPr lang="es-AR" b="1" dirty="0" smtClean="0">
                <a:solidFill>
                  <a:srgbClr val="007FA4"/>
                </a:solidFill>
                <a:latin typeface="Poppins"/>
                <a:ea typeface="Poppins"/>
                <a:cs typeface="Poppins"/>
                <a:sym typeface="Poppins"/>
              </a:rPr>
              <a:t>2)Re </a:t>
            </a:r>
            <a:r>
              <a:rPr lang="es-AR" b="1" dirty="0" smtClean="0">
                <a:solidFill>
                  <a:srgbClr val="007FA4"/>
                </a:solidFill>
                <a:latin typeface="Poppins"/>
                <a:ea typeface="Poppins"/>
                <a:cs typeface="Poppins"/>
                <a:sym typeface="Poppins"/>
              </a:rPr>
              <a:t>creación del INCAPE </a:t>
            </a:r>
            <a:r>
              <a:rPr lang="es-AR" dirty="0" smtClean="0"/>
              <a:t>como centro de formación de </a:t>
            </a:r>
            <a:r>
              <a:rPr lang="es-AR" b="1" dirty="0" smtClean="0"/>
              <a:t>cuadros político sindicales </a:t>
            </a:r>
            <a:r>
              <a:rPr lang="es-AR" dirty="0" smtClean="0"/>
              <a:t>al servicio del SADOP, del movimiento obrero organizado, de la educación argentina y del proyecto político nacional y popular</a:t>
            </a:r>
            <a:r>
              <a:rPr lang="es-AR" dirty="0" smtClean="0"/>
              <a:t>.</a:t>
            </a:r>
            <a:endParaRPr lang="es-AR" dirty="0" smtClean="0"/>
          </a:p>
          <a:p>
            <a:pPr algn="just">
              <a:lnSpc>
                <a:spcPct val="150000"/>
              </a:lnSpc>
            </a:pPr>
            <a:r>
              <a:rPr lang="es-AR" b="1" dirty="0" smtClean="0">
                <a:solidFill>
                  <a:srgbClr val="007FA4"/>
                </a:solidFill>
                <a:latin typeface="Poppins"/>
                <a:ea typeface="Poppins"/>
                <a:cs typeface="Poppins"/>
                <a:sym typeface="Poppins"/>
              </a:rPr>
              <a:t>3)Promoción </a:t>
            </a:r>
            <a:r>
              <a:rPr lang="es-AR" b="1" dirty="0" smtClean="0">
                <a:solidFill>
                  <a:srgbClr val="007FA4"/>
                </a:solidFill>
                <a:latin typeface="Poppins"/>
                <a:ea typeface="Poppins"/>
                <a:cs typeface="Poppins"/>
                <a:sym typeface="Poppins"/>
              </a:rPr>
              <a:t>del INCAPE </a:t>
            </a:r>
            <a:r>
              <a:rPr lang="es-AR" dirty="0" smtClean="0"/>
              <a:t> como </a:t>
            </a:r>
            <a:r>
              <a:rPr lang="es-AR" b="1" dirty="0" smtClean="0"/>
              <a:t>herramienta de capacitación </a:t>
            </a:r>
            <a:r>
              <a:rPr lang="es-AR" dirty="0" smtClean="0"/>
              <a:t>de cuadros político pedagógicos animadores de la escuela pública de gestión privada y del sistema educativo en su conjunto.</a:t>
            </a:r>
            <a:endParaRPr lang="es-AR" dirty="0"/>
          </a:p>
        </p:txBody>
      </p:sp>
      <p:sp>
        <p:nvSpPr>
          <p:cNvPr id="8" name="Google Shape;67;p14"/>
          <p:cNvSpPr txBox="1">
            <a:spLocks/>
          </p:cNvSpPr>
          <p:nvPr/>
        </p:nvSpPr>
        <p:spPr>
          <a:xfrm>
            <a:off x="326468" y="1009463"/>
            <a:ext cx="5192589" cy="590737"/>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2"/>
              </a:buClr>
              <a:buSzPts val="2800"/>
              <a:buFont typeface="Arial"/>
              <a:buNone/>
              <a:tabLst/>
              <a:defRPr/>
            </a:pPr>
            <a:r>
              <a:rPr lang="es-AR" sz="2800" b="1" dirty="0" smtClean="0">
                <a:solidFill>
                  <a:srgbClr val="007FA4"/>
                </a:solidFill>
                <a:latin typeface="Poppins"/>
                <a:cs typeface="Poppins"/>
                <a:sym typeface="Poppins"/>
              </a:rPr>
              <a:t>DESAFIOS Y PROPUESTAS</a:t>
            </a:r>
            <a:endParaRPr kumimoji="0" lang="es-AR" sz="2800" b="0" i="0" u="none" strike="noStrike" kern="0" cap="none" spc="0" normalizeH="0" baseline="0" noProof="0" dirty="0">
              <a:ln>
                <a:noFill/>
              </a:ln>
              <a:solidFill>
                <a:schemeClr val="dk2"/>
              </a:solidFill>
              <a:effectLst/>
              <a:uLnTx/>
              <a:uFillTx/>
              <a:latin typeface="Arial"/>
              <a:ea typeface="Arial"/>
              <a:cs typeface="Arial"/>
              <a:sym typeface="Arial"/>
            </a:endParaRPr>
          </a:p>
        </p:txBody>
      </p:sp>
      <p:sp>
        <p:nvSpPr>
          <p:cNvPr id="11" name="Google Shape;109;p18"/>
          <p:cNvSpPr txBox="1">
            <a:spLocks noGrp="1"/>
          </p:cNvSpPr>
          <p:nvPr>
            <p:ph type="ctrTitle"/>
          </p:nvPr>
        </p:nvSpPr>
        <p:spPr>
          <a:xfrm>
            <a:off x="355927" y="1449377"/>
            <a:ext cx="5065157" cy="461635"/>
          </a:xfrm>
          <a:prstGeom prst="rect">
            <a:avLst/>
          </a:prstGeom>
        </p:spPr>
        <p:txBody>
          <a:bodyPr spcFirstLastPara="1" wrap="square" lIns="91425" tIns="91425" rIns="91425" bIns="91425" anchor="b" anchorCtr="0">
            <a:spAutoFit/>
          </a:bodyPr>
          <a:lstStyle/>
          <a:p>
            <a:pPr marL="0" lvl="0" indent="0" algn="l" rtl="0">
              <a:spcBef>
                <a:spcPts val="0"/>
              </a:spcBef>
              <a:spcAft>
                <a:spcPts val="0"/>
              </a:spcAft>
              <a:buSzPts val="990"/>
              <a:buNone/>
            </a:pPr>
            <a:r>
              <a:rPr lang="es-ES" sz="1800" b="1" dirty="0" smtClean="0">
                <a:solidFill>
                  <a:schemeClr val="tx1">
                    <a:lumMod val="65000"/>
                    <a:lumOff val="35000"/>
                  </a:schemeClr>
                </a:solidFill>
                <a:latin typeface="Poppins"/>
                <a:ea typeface="Poppins"/>
                <a:cs typeface="Poppins"/>
                <a:sym typeface="Poppins"/>
              </a:rPr>
              <a:t>Hay</a:t>
            </a:r>
            <a:r>
              <a:rPr lang="es" sz="1800" b="1" dirty="0" smtClean="0">
                <a:solidFill>
                  <a:schemeClr val="tx1">
                    <a:lumMod val="65000"/>
                    <a:lumOff val="35000"/>
                  </a:schemeClr>
                </a:solidFill>
                <a:latin typeface="Poppins"/>
                <a:ea typeface="Poppins"/>
                <a:cs typeface="Poppins"/>
                <a:sym typeface="Poppins"/>
              </a:rPr>
              <a:t> que seguir andando nomás</a:t>
            </a:r>
            <a:endParaRPr sz="1800" b="1">
              <a:solidFill>
                <a:schemeClr val="tx1">
                  <a:lumMod val="65000"/>
                  <a:lumOff val="35000"/>
                </a:schemeClr>
              </a:solidFill>
              <a:latin typeface="Poppins"/>
              <a:ea typeface="Poppins"/>
              <a:cs typeface="Poppins"/>
              <a:sym typeface="Poppi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4"/>
        <p:cNvGrpSpPr/>
        <p:nvPr/>
      </p:nvGrpSpPr>
      <p:grpSpPr>
        <a:xfrm>
          <a:off x="0" y="0"/>
          <a:ext cx="0" cy="0"/>
          <a:chOff x="0" y="0"/>
          <a:chExt cx="0" cy="0"/>
        </a:xfrm>
      </p:grpSpPr>
      <p:pic>
        <p:nvPicPr>
          <p:cNvPr id="106" name="Google Shape;106;p18"/>
          <p:cNvPicPr preferRelativeResize="0"/>
          <p:nvPr/>
        </p:nvPicPr>
        <p:blipFill>
          <a:blip r:embed="rId3">
            <a:alphaModFix/>
          </a:blip>
          <a:stretch>
            <a:fillRect/>
          </a:stretch>
        </p:blipFill>
        <p:spPr>
          <a:xfrm>
            <a:off x="4650950" y="410750"/>
            <a:ext cx="2830088" cy="503450"/>
          </a:xfrm>
          <a:prstGeom prst="rect">
            <a:avLst/>
          </a:prstGeom>
          <a:noFill/>
          <a:ln>
            <a:noFill/>
          </a:ln>
        </p:spPr>
      </p:pic>
      <p:pic>
        <p:nvPicPr>
          <p:cNvPr id="107" name="Google Shape;107;p18"/>
          <p:cNvPicPr preferRelativeResize="0"/>
          <p:nvPr/>
        </p:nvPicPr>
        <p:blipFill>
          <a:blip r:embed="rId4">
            <a:alphaModFix/>
          </a:blip>
          <a:stretch>
            <a:fillRect/>
          </a:stretch>
        </p:blipFill>
        <p:spPr>
          <a:xfrm>
            <a:off x="7633721" y="501753"/>
            <a:ext cx="951329" cy="321450"/>
          </a:xfrm>
          <a:prstGeom prst="rect">
            <a:avLst/>
          </a:prstGeom>
          <a:noFill/>
          <a:ln>
            <a:noFill/>
          </a:ln>
        </p:spPr>
      </p:pic>
      <p:pic>
        <p:nvPicPr>
          <p:cNvPr id="108" name="Google Shape;108;p18"/>
          <p:cNvPicPr preferRelativeResize="0"/>
          <p:nvPr/>
        </p:nvPicPr>
        <p:blipFill>
          <a:blip r:embed="rId5">
            <a:alphaModFix/>
          </a:blip>
          <a:stretch>
            <a:fillRect/>
          </a:stretch>
        </p:blipFill>
        <p:spPr>
          <a:xfrm>
            <a:off x="4656588" y="3906577"/>
            <a:ext cx="6905602" cy="1658050"/>
          </a:xfrm>
          <a:prstGeom prst="rect">
            <a:avLst/>
          </a:prstGeom>
          <a:noFill/>
          <a:ln>
            <a:noFill/>
          </a:ln>
        </p:spPr>
      </p:pic>
      <p:sp>
        <p:nvSpPr>
          <p:cNvPr id="11" name="Google Shape;100;p17"/>
          <p:cNvSpPr txBox="1"/>
          <p:nvPr/>
        </p:nvSpPr>
        <p:spPr>
          <a:xfrm>
            <a:off x="359229" y="1442268"/>
            <a:ext cx="8784771" cy="2414400"/>
          </a:xfrm>
          <a:prstGeom prst="rect">
            <a:avLst/>
          </a:prstGeom>
          <a:noFill/>
          <a:ln>
            <a:noFill/>
          </a:ln>
        </p:spPr>
        <p:txBody>
          <a:bodyPr spcFirstLastPara="1" wrap="square" lIns="91425" tIns="91425" rIns="91425" bIns="91425" anchor="t" anchorCtr="0">
            <a:noAutofit/>
          </a:bodyPr>
          <a:lstStyle/>
          <a:p>
            <a:pPr algn="just">
              <a:lnSpc>
                <a:spcPct val="150000"/>
              </a:lnSpc>
            </a:pPr>
            <a:r>
              <a:rPr lang="es-AR" b="1" dirty="0" smtClean="0">
                <a:solidFill>
                  <a:srgbClr val="007FA4"/>
                </a:solidFill>
                <a:latin typeface="Poppins"/>
                <a:ea typeface="Poppins"/>
                <a:cs typeface="Poppins"/>
                <a:sym typeface="Poppins"/>
              </a:rPr>
              <a:t>4)Desarrollo </a:t>
            </a:r>
            <a:r>
              <a:rPr lang="es-AR" b="1" dirty="0" smtClean="0">
                <a:solidFill>
                  <a:srgbClr val="007FA4"/>
                </a:solidFill>
                <a:latin typeface="Poppins"/>
                <a:ea typeface="Poppins"/>
                <a:cs typeface="Poppins"/>
                <a:sym typeface="Poppins"/>
              </a:rPr>
              <a:t>del INCAPE </a:t>
            </a:r>
            <a:r>
              <a:rPr lang="es-AR" dirty="0" smtClean="0"/>
              <a:t>como herramienta de debate, formación y difusión  político pedagógica </a:t>
            </a:r>
            <a:r>
              <a:rPr lang="es-AR" b="1" dirty="0" smtClean="0"/>
              <a:t>hacia adentro y hacia afuera</a:t>
            </a:r>
            <a:r>
              <a:rPr lang="es-AR" dirty="0" smtClean="0"/>
              <a:t> del SADOP</a:t>
            </a:r>
            <a:r>
              <a:rPr lang="es-AR" dirty="0" smtClean="0"/>
              <a:t>. </a:t>
            </a:r>
          </a:p>
          <a:p>
            <a:pPr>
              <a:lnSpc>
                <a:spcPct val="150000"/>
              </a:lnSpc>
            </a:pPr>
            <a:r>
              <a:rPr lang="es-AR" b="1" dirty="0" smtClean="0">
                <a:solidFill>
                  <a:srgbClr val="007FA4"/>
                </a:solidFill>
                <a:latin typeface="Poppins"/>
                <a:ea typeface="Poppins"/>
                <a:cs typeface="Poppins"/>
                <a:sym typeface="Poppins"/>
              </a:rPr>
              <a:t>5) Fortalecimiento de las políticas </a:t>
            </a:r>
            <a:r>
              <a:rPr lang="es-AR" dirty="0" smtClean="0"/>
              <a:t>de articulación e integración  del SADOP con </a:t>
            </a:r>
            <a:r>
              <a:rPr lang="es-AR" b="1" dirty="0" smtClean="0"/>
              <a:t>las universidades, los centros de investigación pedagógica</a:t>
            </a:r>
            <a:r>
              <a:rPr lang="es-AR" dirty="0" smtClean="0"/>
              <a:t>, las publicaciones especializadas, promoviendo una visión estratégica de la educación, el trabajo y la salud como ejes centrales del proyectos nacional.</a:t>
            </a:r>
          </a:p>
          <a:p>
            <a:pPr>
              <a:lnSpc>
                <a:spcPct val="150000"/>
              </a:lnSpc>
            </a:pPr>
            <a:r>
              <a:rPr lang="es-AR" b="1" dirty="0" smtClean="0">
                <a:solidFill>
                  <a:srgbClr val="007FA4"/>
                </a:solidFill>
                <a:latin typeface="Poppins"/>
                <a:ea typeface="Poppins"/>
                <a:cs typeface="Poppins"/>
                <a:sym typeface="Poppins"/>
              </a:rPr>
              <a:t>6) Coordinación y articulación </a:t>
            </a:r>
            <a:r>
              <a:rPr lang="es-AR" dirty="0" smtClean="0"/>
              <a:t>con los </a:t>
            </a:r>
            <a:r>
              <a:rPr lang="es-AR" b="1" dirty="0" smtClean="0"/>
              <a:t>EQUIPOS TÉCNICOS </a:t>
            </a:r>
            <a:r>
              <a:rPr lang="es-AR" dirty="0" smtClean="0"/>
              <a:t>del otras áreas del SADOP (CYMAT, Economía, etc.) a fin de producir criterios multidisciplinarios que acompañen y asesoren las políticas formuladas por la conducción de la organización.</a:t>
            </a:r>
          </a:p>
          <a:p>
            <a:pPr>
              <a:lnSpc>
                <a:spcPct val="150000"/>
              </a:lnSpc>
            </a:pPr>
            <a:r>
              <a:rPr lang="es-AR" b="1" dirty="0" smtClean="0">
                <a:solidFill>
                  <a:srgbClr val="007FA4"/>
                </a:solidFill>
                <a:latin typeface="Poppins"/>
                <a:ea typeface="Poppins"/>
                <a:cs typeface="Poppins"/>
                <a:sym typeface="Poppins"/>
              </a:rPr>
              <a:t>7) Crear una RED FEDERAL del INCAPE </a:t>
            </a:r>
            <a:r>
              <a:rPr lang="es-AR" dirty="0" smtClean="0"/>
              <a:t>como espacio de </a:t>
            </a:r>
            <a:r>
              <a:rPr lang="es-AR" b="1" dirty="0" smtClean="0"/>
              <a:t>escucha  y participación de análisis</a:t>
            </a:r>
            <a:r>
              <a:rPr lang="es-AR" dirty="0" smtClean="0"/>
              <a:t>, propuestas y proyectos político pedagógicos.</a:t>
            </a:r>
          </a:p>
          <a:p>
            <a:pPr algn="just">
              <a:lnSpc>
                <a:spcPct val="150000"/>
              </a:lnSpc>
              <a:buFontTx/>
              <a:buChar char="-"/>
            </a:pPr>
            <a:endParaRPr lang="es-AR" dirty="0"/>
          </a:p>
        </p:txBody>
      </p:sp>
      <p:sp>
        <p:nvSpPr>
          <p:cNvPr id="12" name="Google Shape;109;p18"/>
          <p:cNvSpPr txBox="1">
            <a:spLocks noGrp="1"/>
          </p:cNvSpPr>
          <p:nvPr>
            <p:ph type="ctrTitle"/>
          </p:nvPr>
        </p:nvSpPr>
        <p:spPr>
          <a:xfrm>
            <a:off x="399470" y="894206"/>
            <a:ext cx="5065157" cy="461635"/>
          </a:xfrm>
          <a:prstGeom prst="rect">
            <a:avLst/>
          </a:prstGeom>
        </p:spPr>
        <p:txBody>
          <a:bodyPr spcFirstLastPara="1" wrap="square" lIns="91425" tIns="91425" rIns="91425" bIns="91425" anchor="b" anchorCtr="0">
            <a:spAutoFit/>
          </a:bodyPr>
          <a:lstStyle/>
          <a:p>
            <a:pPr marL="0" lvl="0" indent="0" algn="l" rtl="0">
              <a:spcBef>
                <a:spcPts val="0"/>
              </a:spcBef>
              <a:spcAft>
                <a:spcPts val="0"/>
              </a:spcAft>
              <a:buSzPts val="990"/>
              <a:buNone/>
            </a:pPr>
            <a:r>
              <a:rPr lang="es-ES" sz="1800" b="1" dirty="0" smtClean="0">
                <a:solidFill>
                  <a:schemeClr val="tx1">
                    <a:lumMod val="65000"/>
                    <a:lumOff val="35000"/>
                  </a:schemeClr>
                </a:solidFill>
                <a:latin typeface="Poppins"/>
                <a:ea typeface="Poppins"/>
                <a:cs typeface="Poppins"/>
                <a:sym typeface="Poppins"/>
              </a:rPr>
              <a:t>Hay</a:t>
            </a:r>
            <a:r>
              <a:rPr lang="es" sz="1800" b="1" dirty="0" smtClean="0">
                <a:solidFill>
                  <a:schemeClr val="tx1">
                    <a:lumMod val="65000"/>
                    <a:lumOff val="35000"/>
                  </a:schemeClr>
                </a:solidFill>
                <a:latin typeface="Poppins"/>
                <a:ea typeface="Poppins"/>
                <a:cs typeface="Poppins"/>
                <a:sym typeface="Poppins"/>
              </a:rPr>
              <a:t> que seguir andando nomás</a:t>
            </a:r>
            <a:endParaRPr sz="1800" b="1">
              <a:solidFill>
                <a:schemeClr val="tx1">
                  <a:lumMod val="65000"/>
                  <a:lumOff val="35000"/>
                </a:schemeClr>
              </a:solidFill>
              <a:latin typeface="Poppins"/>
              <a:ea typeface="Poppins"/>
              <a:cs typeface="Poppins"/>
              <a:sym typeface="Poppi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4"/>
        <p:cNvGrpSpPr/>
        <p:nvPr/>
      </p:nvGrpSpPr>
      <p:grpSpPr>
        <a:xfrm>
          <a:off x="0" y="0"/>
          <a:ext cx="0" cy="0"/>
          <a:chOff x="0" y="0"/>
          <a:chExt cx="0" cy="0"/>
        </a:xfrm>
      </p:grpSpPr>
      <p:pic>
        <p:nvPicPr>
          <p:cNvPr id="116" name="Google Shape;116;p19"/>
          <p:cNvPicPr preferRelativeResize="0"/>
          <p:nvPr/>
        </p:nvPicPr>
        <p:blipFill>
          <a:blip r:embed="rId3">
            <a:alphaModFix/>
          </a:blip>
          <a:stretch>
            <a:fillRect/>
          </a:stretch>
        </p:blipFill>
        <p:spPr>
          <a:xfrm>
            <a:off x="4650950" y="410750"/>
            <a:ext cx="2830088" cy="503450"/>
          </a:xfrm>
          <a:prstGeom prst="rect">
            <a:avLst/>
          </a:prstGeom>
          <a:noFill/>
          <a:ln>
            <a:noFill/>
          </a:ln>
        </p:spPr>
      </p:pic>
      <p:pic>
        <p:nvPicPr>
          <p:cNvPr id="117" name="Google Shape;117;p19"/>
          <p:cNvPicPr preferRelativeResize="0"/>
          <p:nvPr/>
        </p:nvPicPr>
        <p:blipFill>
          <a:blip r:embed="rId4">
            <a:alphaModFix/>
          </a:blip>
          <a:stretch>
            <a:fillRect/>
          </a:stretch>
        </p:blipFill>
        <p:spPr>
          <a:xfrm>
            <a:off x="7633721" y="501753"/>
            <a:ext cx="951329" cy="321450"/>
          </a:xfrm>
          <a:prstGeom prst="rect">
            <a:avLst/>
          </a:prstGeom>
          <a:noFill/>
          <a:ln>
            <a:noFill/>
          </a:ln>
        </p:spPr>
      </p:pic>
      <p:pic>
        <p:nvPicPr>
          <p:cNvPr id="118" name="Google Shape;118;p19"/>
          <p:cNvPicPr preferRelativeResize="0"/>
          <p:nvPr/>
        </p:nvPicPr>
        <p:blipFill>
          <a:blip r:embed="rId5">
            <a:alphaModFix/>
          </a:blip>
          <a:stretch>
            <a:fillRect/>
          </a:stretch>
        </p:blipFill>
        <p:spPr>
          <a:xfrm>
            <a:off x="4656588" y="3906577"/>
            <a:ext cx="6905602" cy="1658050"/>
          </a:xfrm>
          <a:prstGeom prst="rect">
            <a:avLst/>
          </a:prstGeom>
          <a:noFill/>
          <a:ln>
            <a:noFill/>
          </a:ln>
        </p:spPr>
      </p:pic>
      <p:sp>
        <p:nvSpPr>
          <p:cNvPr id="6" name="Google Shape;67;p14"/>
          <p:cNvSpPr txBox="1">
            <a:spLocks/>
          </p:cNvSpPr>
          <p:nvPr/>
        </p:nvSpPr>
        <p:spPr>
          <a:xfrm>
            <a:off x="326468" y="1009463"/>
            <a:ext cx="5192589" cy="590737"/>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2"/>
              </a:buClr>
              <a:buSzPts val="2800"/>
              <a:buFont typeface="Arial"/>
              <a:buNone/>
              <a:tabLst/>
              <a:defRPr/>
            </a:pPr>
            <a:r>
              <a:rPr kumimoji="0" lang="es-AR" sz="2800" b="1" i="0" u="none" strike="noStrike" kern="0" cap="none" spc="0" normalizeH="0" baseline="0" noProof="0" dirty="0" smtClean="0">
                <a:ln>
                  <a:noFill/>
                </a:ln>
                <a:solidFill>
                  <a:srgbClr val="007FA4"/>
                </a:solidFill>
                <a:effectLst/>
                <a:uLnTx/>
                <a:uFillTx/>
                <a:latin typeface="Poppins"/>
                <a:ea typeface="Arial"/>
                <a:cs typeface="Poppins"/>
                <a:sym typeface="Poppins"/>
              </a:rPr>
              <a:t>CONCLUSIONES</a:t>
            </a:r>
            <a:endParaRPr kumimoji="0" lang="es-AR" sz="2800" b="0" i="0" u="none" strike="noStrike" kern="0" cap="none" spc="0" normalizeH="0" baseline="0" noProof="0" dirty="0">
              <a:ln>
                <a:noFill/>
              </a:ln>
              <a:solidFill>
                <a:schemeClr val="dk2"/>
              </a:solidFill>
              <a:effectLst/>
              <a:uLnTx/>
              <a:uFillTx/>
              <a:latin typeface="Arial"/>
              <a:ea typeface="Arial"/>
              <a:cs typeface="Arial"/>
              <a:sym typeface="Arial"/>
            </a:endParaRPr>
          </a:p>
        </p:txBody>
      </p:sp>
      <p:sp>
        <p:nvSpPr>
          <p:cNvPr id="8" name="7 Rectángulo"/>
          <p:cNvSpPr/>
          <p:nvPr/>
        </p:nvSpPr>
        <p:spPr>
          <a:xfrm>
            <a:off x="326571" y="1771531"/>
            <a:ext cx="8153400" cy="1938992"/>
          </a:xfrm>
          <a:prstGeom prst="rect">
            <a:avLst/>
          </a:prstGeom>
        </p:spPr>
        <p:txBody>
          <a:bodyPr wrap="square">
            <a:spAutoFit/>
          </a:bodyPr>
          <a:lstStyle/>
          <a:p>
            <a:r>
              <a:rPr lang="es-AR" sz="2000" b="1" dirty="0" smtClean="0">
                <a:solidFill>
                  <a:schemeClr val="tx1">
                    <a:lumMod val="65000"/>
                    <a:lumOff val="35000"/>
                  </a:schemeClr>
                </a:solidFill>
                <a:latin typeface="Poppins" charset="0"/>
                <a:cs typeface="Poppins" charset="0"/>
              </a:rPr>
              <a:t>Nuestro </a:t>
            </a:r>
            <a:r>
              <a:rPr lang="es-AR" sz="2000" b="1" dirty="0" smtClean="0">
                <a:solidFill>
                  <a:schemeClr val="tx1">
                    <a:lumMod val="65000"/>
                    <a:lumOff val="35000"/>
                  </a:schemeClr>
                </a:solidFill>
                <a:latin typeface="Poppins" charset="0"/>
                <a:cs typeface="Poppins" charset="0"/>
              </a:rPr>
              <a:t>modo de formarnos. </a:t>
            </a:r>
            <a:r>
              <a:rPr lang="es-AR" sz="2000" b="1" dirty="0" smtClean="0">
                <a:solidFill>
                  <a:schemeClr val="tx1">
                    <a:lumMod val="65000"/>
                    <a:lumOff val="35000"/>
                  </a:schemeClr>
                </a:solidFill>
                <a:latin typeface="Poppins" charset="0"/>
                <a:cs typeface="Poppins" charset="0"/>
              </a:rPr>
              <a:t>¿Porqué</a:t>
            </a:r>
            <a:r>
              <a:rPr lang="es-AR" sz="2000" b="1" dirty="0" smtClean="0">
                <a:solidFill>
                  <a:schemeClr val="tx1">
                    <a:lumMod val="65000"/>
                    <a:lumOff val="35000"/>
                  </a:schemeClr>
                </a:solidFill>
                <a:latin typeface="Poppins" charset="0"/>
                <a:cs typeface="Poppins" charset="0"/>
              </a:rPr>
              <a:t>?, </a:t>
            </a:r>
            <a:r>
              <a:rPr lang="es-AR" sz="2000" b="1" dirty="0" smtClean="0">
                <a:solidFill>
                  <a:schemeClr val="tx1">
                    <a:lumMod val="65000"/>
                    <a:lumOff val="35000"/>
                  </a:schemeClr>
                </a:solidFill>
                <a:latin typeface="Poppins" charset="0"/>
                <a:cs typeface="Poppins" charset="0"/>
              </a:rPr>
              <a:t>¿Para </a:t>
            </a:r>
            <a:r>
              <a:rPr lang="es-AR" sz="2000" b="1" dirty="0" smtClean="0">
                <a:solidFill>
                  <a:schemeClr val="tx1">
                    <a:lumMod val="65000"/>
                    <a:lumOff val="35000"/>
                  </a:schemeClr>
                </a:solidFill>
                <a:latin typeface="Poppins" charset="0"/>
                <a:cs typeface="Poppins" charset="0"/>
              </a:rPr>
              <a:t>qué? </a:t>
            </a:r>
            <a:r>
              <a:rPr lang="es-AR" sz="2000" b="1" dirty="0" smtClean="0">
                <a:solidFill>
                  <a:schemeClr val="tx1">
                    <a:lumMod val="65000"/>
                    <a:lumOff val="35000"/>
                  </a:schemeClr>
                </a:solidFill>
                <a:latin typeface="Poppins" charset="0"/>
                <a:cs typeface="Poppins" charset="0"/>
              </a:rPr>
              <a:t>¿Cuándo</a:t>
            </a:r>
            <a:r>
              <a:rPr lang="es-AR" sz="2000" b="1" dirty="0" smtClean="0">
                <a:solidFill>
                  <a:schemeClr val="tx1">
                    <a:lumMod val="65000"/>
                    <a:lumOff val="35000"/>
                  </a:schemeClr>
                </a:solidFill>
                <a:latin typeface="Poppins" charset="0"/>
                <a:cs typeface="Poppins" charset="0"/>
              </a:rPr>
              <a:t>?.</a:t>
            </a:r>
          </a:p>
          <a:p>
            <a:endParaRPr lang="es-AR" sz="2000" b="1" dirty="0" smtClean="0">
              <a:solidFill>
                <a:schemeClr val="tx1">
                  <a:lumMod val="65000"/>
                  <a:lumOff val="35000"/>
                </a:schemeClr>
              </a:solidFill>
              <a:latin typeface="Poppins" charset="0"/>
              <a:cs typeface="Poppins" charset="0"/>
            </a:endParaRPr>
          </a:p>
          <a:p>
            <a:r>
              <a:rPr lang="es-AR" sz="2000" b="1" dirty="0" smtClean="0">
                <a:solidFill>
                  <a:schemeClr val="tx1">
                    <a:lumMod val="65000"/>
                    <a:lumOff val="35000"/>
                  </a:schemeClr>
                </a:solidFill>
                <a:latin typeface="Poppins" charset="0"/>
                <a:cs typeface="Poppins" charset="0"/>
              </a:rPr>
              <a:t>El </a:t>
            </a:r>
            <a:r>
              <a:rPr lang="es-AR" sz="2000" b="1" dirty="0" smtClean="0">
                <a:solidFill>
                  <a:schemeClr val="tx1">
                    <a:lumMod val="65000"/>
                    <a:lumOff val="35000"/>
                  </a:schemeClr>
                </a:solidFill>
                <a:latin typeface="Poppins" charset="0"/>
                <a:cs typeface="Poppins" charset="0"/>
              </a:rPr>
              <a:t>impacto de la formación sindical en la política argentina y, en particular, en la ESCUELA.</a:t>
            </a:r>
          </a:p>
          <a:p>
            <a:endParaRPr lang="es-AR" sz="2000" b="1" dirty="0" smtClean="0">
              <a:solidFill>
                <a:schemeClr val="tx1">
                  <a:lumMod val="65000"/>
                  <a:lumOff val="35000"/>
                </a:schemeClr>
              </a:solidFill>
              <a:latin typeface="Poppins" charset="0"/>
              <a:cs typeface="Poppins" charset="0"/>
            </a:endParaRPr>
          </a:p>
          <a:p>
            <a:r>
              <a:rPr lang="es-AR" sz="2000" b="1" dirty="0" smtClean="0">
                <a:solidFill>
                  <a:schemeClr val="tx1">
                    <a:lumMod val="65000"/>
                    <a:lumOff val="35000"/>
                  </a:schemeClr>
                </a:solidFill>
                <a:latin typeface="Poppins" charset="0"/>
                <a:cs typeface="Poppins" charset="0"/>
              </a:rPr>
              <a:t>Enraizados</a:t>
            </a:r>
            <a:r>
              <a:rPr lang="es-AR" sz="2000" b="1" dirty="0" smtClean="0">
                <a:solidFill>
                  <a:schemeClr val="tx1">
                    <a:lumMod val="65000"/>
                    <a:lumOff val="35000"/>
                  </a:schemeClr>
                </a:solidFill>
                <a:latin typeface="Poppins" charset="0"/>
                <a:cs typeface="Poppins" charset="0"/>
              </a:rPr>
              <a:t>, como artesanos, construyendo el futuro.</a:t>
            </a:r>
            <a:endParaRPr lang="es-AR" sz="2000" b="1" dirty="0">
              <a:solidFill>
                <a:schemeClr val="tx1">
                  <a:lumMod val="65000"/>
                  <a:lumOff val="35000"/>
                </a:schemeClr>
              </a:solidFill>
              <a:latin typeface="Poppins" charset="0"/>
              <a:cs typeface="Poppins" charset="0"/>
            </a:endParaRPr>
          </a:p>
        </p:txBody>
      </p:sp>
      <p:pic>
        <p:nvPicPr>
          <p:cNvPr id="10" name="Google Shape;118;p19"/>
          <p:cNvPicPr preferRelativeResize="0"/>
          <p:nvPr/>
        </p:nvPicPr>
        <p:blipFill>
          <a:blip r:embed="rId5">
            <a:alphaModFix/>
          </a:blip>
          <a:stretch>
            <a:fillRect/>
          </a:stretch>
        </p:blipFill>
        <p:spPr>
          <a:xfrm>
            <a:off x="141515" y="1905001"/>
            <a:ext cx="228599" cy="141514"/>
          </a:xfrm>
          <a:prstGeom prst="rect">
            <a:avLst/>
          </a:prstGeom>
          <a:noFill/>
          <a:ln>
            <a:noFill/>
          </a:ln>
        </p:spPr>
      </p:pic>
      <p:pic>
        <p:nvPicPr>
          <p:cNvPr id="11" name="Google Shape;118;p19"/>
          <p:cNvPicPr preferRelativeResize="0"/>
          <p:nvPr/>
        </p:nvPicPr>
        <p:blipFill>
          <a:blip r:embed="rId5">
            <a:alphaModFix/>
          </a:blip>
          <a:stretch>
            <a:fillRect/>
          </a:stretch>
        </p:blipFill>
        <p:spPr>
          <a:xfrm>
            <a:off x="174172" y="2514601"/>
            <a:ext cx="228599" cy="141514"/>
          </a:xfrm>
          <a:prstGeom prst="rect">
            <a:avLst/>
          </a:prstGeom>
          <a:noFill/>
          <a:ln>
            <a:noFill/>
          </a:ln>
        </p:spPr>
      </p:pic>
      <p:pic>
        <p:nvPicPr>
          <p:cNvPr id="12" name="Google Shape;118;p19"/>
          <p:cNvPicPr preferRelativeResize="0"/>
          <p:nvPr/>
        </p:nvPicPr>
        <p:blipFill>
          <a:blip r:embed="rId5">
            <a:alphaModFix/>
          </a:blip>
          <a:stretch>
            <a:fillRect/>
          </a:stretch>
        </p:blipFill>
        <p:spPr>
          <a:xfrm>
            <a:off x="174172" y="3407229"/>
            <a:ext cx="228599" cy="14151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3E9F6"/>
        </a:solidFill>
        <a:effectLst/>
      </p:bgPr>
    </p:bg>
    <p:spTree>
      <p:nvGrpSpPr>
        <p:cNvPr id="1" name="Shape 122"/>
        <p:cNvGrpSpPr/>
        <p:nvPr/>
      </p:nvGrpSpPr>
      <p:grpSpPr>
        <a:xfrm>
          <a:off x="0" y="0"/>
          <a:ext cx="0" cy="0"/>
          <a:chOff x="0" y="0"/>
          <a:chExt cx="0" cy="0"/>
        </a:xfrm>
      </p:grpSpPr>
      <p:sp>
        <p:nvSpPr>
          <p:cNvPr id="123" name="Google Shape;123;p20"/>
          <p:cNvSpPr txBox="1">
            <a:spLocks noGrp="1"/>
          </p:cNvSpPr>
          <p:nvPr>
            <p:ph type="ctrTitle"/>
          </p:nvPr>
        </p:nvSpPr>
        <p:spPr>
          <a:xfrm>
            <a:off x="2604300" y="2232450"/>
            <a:ext cx="3935400" cy="678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es" sz="3600" b="1">
                <a:solidFill>
                  <a:srgbClr val="007FA4"/>
                </a:solidFill>
                <a:latin typeface="Poppins"/>
                <a:ea typeface="Poppins"/>
                <a:cs typeface="Poppins"/>
                <a:sym typeface="Poppins"/>
              </a:rPr>
              <a:t>¡Gracias!</a:t>
            </a:r>
            <a:endParaRPr sz="3600" b="1">
              <a:solidFill>
                <a:srgbClr val="007FA4"/>
              </a:solidFill>
              <a:latin typeface="Poppins"/>
              <a:ea typeface="Poppins"/>
              <a:cs typeface="Poppins"/>
              <a:sym typeface="Poppins"/>
            </a:endParaRPr>
          </a:p>
        </p:txBody>
      </p:sp>
      <p:pic>
        <p:nvPicPr>
          <p:cNvPr id="125" name="Google Shape;125;p20"/>
          <p:cNvPicPr preferRelativeResize="0"/>
          <p:nvPr/>
        </p:nvPicPr>
        <p:blipFill>
          <a:blip r:embed="rId3">
            <a:alphaModFix/>
          </a:blip>
          <a:stretch>
            <a:fillRect/>
          </a:stretch>
        </p:blipFill>
        <p:spPr>
          <a:xfrm>
            <a:off x="4650950" y="410750"/>
            <a:ext cx="2830088" cy="503450"/>
          </a:xfrm>
          <a:prstGeom prst="rect">
            <a:avLst/>
          </a:prstGeom>
          <a:noFill/>
          <a:ln>
            <a:noFill/>
          </a:ln>
        </p:spPr>
      </p:pic>
      <p:pic>
        <p:nvPicPr>
          <p:cNvPr id="126" name="Google Shape;126;p20"/>
          <p:cNvPicPr preferRelativeResize="0"/>
          <p:nvPr/>
        </p:nvPicPr>
        <p:blipFill>
          <a:blip r:embed="rId4">
            <a:alphaModFix/>
          </a:blip>
          <a:stretch>
            <a:fillRect/>
          </a:stretch>
        </p:blipFill>
        <p:spPr>
          <a:xfrm>
            <a:off x="7633721" y="501753"/>
            <a:ext cx="951329" cy="321450"/>
          </a:xfrm>
          <a:prstGeom prst="rect">
            <a:avLst/>
          </a:prstGeom>
          <a:noFill/>
          <a:ln>
            <a:noFill/>
          </a:ln>
        </p:spPr>
      </p:pic>
      <p:pic>
        <p:nvPicPr>
          <p:cNvPr id="127" name="Google Shape;127;p20"/>
          <p:cNvPicPr preferRelativeResize="0"/>
          <p:nvPr/>
        </p:nvPicPr>
        <p:blipFill>
          <a:blip r:embed="rId5">
            <a:alphaModFix/>
          </a:blip>
          <a:stretch>
            <a:fillRect/>
          </a:stretch>
        </p:blipFill>
        <p:spPr>
          <a:xfrm>
            <a:off x="4656588" y="3906577"/>
            <a:ext cx="6905602" cy="165805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TotalTime>
  <Words>572</Words>
  <PresentationFormat>Presentación en pantalla (16:9)</PresentationFormat>
  <Paragraphs>35</Paragraphs>
  <Slides>8</Slides>
  <Notes>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vt:i4>
      </vt:variant>
    </vt:vector>
  </HeadingPairs>
  <TitlesOfParts>
    <vt:vector size="13" baseType="lpstr">
      <vt:lpstr>Arial</vt:lpstr>
      <vt:lpstr>Poppins</vt:lpstr>
      <vt:lpstr>Arial Unicode MS</vt:lpstr>
      <vt:lpstr>Times New Roman</vt:lpstr>
      <vt:lpstr>Simple Light</vt:lpstr>
      <vt:lpstr>INCAPE: contextos, memoria y desafíos.</vt:lpstr>
      <vt:lpstr>-Político: internacional, regional y local -Electoral -Sindical. Gremial. Laboral -Educativo. Político pedagógico -Cultural por el sentido -Económico y social -“Nosotros”. Lo que fuimos, lo que somos, lo que seremos. </vt:lpstr>
      <vt:lpstr>Contextos</vt:lpstr>
      <vt:lpstr>Diapositiva 4</vt:lpstr>
      <vt:lpstr>Hay que seguir andando nomás</vt:lpstr>
      <vt:lpstr>Hay que seguir andando nomás</vt:lpstr>
      <vt:lpstr>Diapositiva 7</vt:lpstr>
      <vt:lpstr>¡Gracias!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CONGRESO NACIONAL DE DELEGADOS 27 y 28 de octubre MAR DEL PLATA</dc:title>
  <dc:creator>Mauro Flores</dc:creator>
  <cp:lastModifiedBy>milva.benitez</cp:lastModifiedBy>
  <cp:revision>5</cp:revision>
  <dcterms:modified xsi:type="dcterms:W3CDTF">2023-10-26T21:39:20Z</dcterms:modified>
</cp:coreProperties>
</file>