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Ex1.xml" ContentType="application/vnd.ms-office.chartex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charts/chartEx2.xml" ContentType="application/vnd.ms-office.chartex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66" r:id="rId3"/>
    <p:sldId id="261" r:id="rId4"/>
    <p:sldId id="264" r:id="rId5"/>
    <p:sldId id="265" r:id="rId6"/>
    <p:sldId id="257" r:id="rId7"/>
    <p:sldId id="267" r:id="rId8"/>
    <p:sldId id="260" r:id="rId9"/>
    <p:sldId id="268" r:id="rId10"/>
    <p:sldId id="269" r:id="rId11"/>
    <p:sldId id="270" r:id="rId12"/>
    <p:sldId id="271" r:id="rId13"/>
    <p:sldId id="272" r:id="rId14"/>
    <p:sldId id="263" r:id="rId15"/>
  </p:sldIdLst>
  <p:sldSz cx="9144000" cy="5143500" type="screen16x9"/>
  <p:notesSz cx="6858000" cy="9144000"/>
  <p:embeddedFontLst>
    <p:embeddedFont>
      <p:font typeface="Poppins" pitchFamily="2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A7"/>
    <a:srgbClr val="007FA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84" y="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font" Target="fonts/font2.fntdata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font" Target="fonts/font1.fntdata" /><Relationship Id="rId2" Type="http://schemas.openxmlformats.org/officeDocument/2006/relationships/slide" Target="slides/slide1.xml" /><Relationship Id="rId16" Type="http://schemas.openxmlformats.org/officeDocument/2006/relationships/notesMaster" Target="notesMasters/notesMaster1.xml" /><Relationship Id="rId20" Type="http://schemas.openxmlformats.org/officeDocument/2006/relationships/font" Target="fonts/font4.fnt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font" Target="fonts/font3.fntdata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garriz\Documents\Presentaciones%20MdM\27102023\piso%20salarial%20docente_box_160623_CONSIDERANDO%20130milBasico.xlsx" TargetMode="External" /><Relationship Id="rId2" Type="http://schemas.microsoft.com/office/2011/relationships/chartColorStyle" Target="colors1.xml" /><Relationship Id="rId1" Type="http://schemas.microsoft.com/office/2011/relationships/chartStyle" Target="style1.xml" 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garriz\Documents\Presentaciones%20MdM\27102023\piso%20salarial%20docente_box_160623_CONSIDERANDO%20130milBasico.xlsx" TargetMode="External" /><Relationship Id="rId2" Type="http://schemas.microsoft.com/office/2011/relationships/chartColorStyle" Target="colors2.xml" /><Relationship Id="rId1" Type="http://schemas.microsoft.com/office/2011/relationships/chartStyle" Target="style2.xml" 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garriz\Documents\Presentaciones%20MdM\27102023\piso%20salarial%20docente_box_160623_CONSIDERANDO%20130milBasico.xlsx" TargetMode="External" /><Relationship Id="rId2" Type="http://schemas.microsoft.com/office/2011/relationships/chartColorStyle" Target="colors3.xml" /><Relationship Id="rId1" Type="http://schemas.microsoft.com/office/2011/relationships/chartStyle" Target="style3.xml" 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garriz\Documents\Presentaciones%20MdM\27102023\90s.xlsx" TargetMode="External" /><Relationship Id="rId2" Type="http://schemas.microsoft.com/office/2011/relationships/chartColorStyle" Target="colors6.xml" /><Relationship Id="rId1" Type="http://schemas.microsoft.com/office/2011/relationships/chartStyle" Target="style6.xml" 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garriz\Documents\Presentaciones%20MdM\27102023\90s.xlsx" TargetMode="External" /><Relationship Id="rId2" Type="http://schemas.microsoft.com/office/2011/relationships/chartColorStyle" Target="colors7.xml" /><Relationship Id="rId1" Type="http://schemas.microsoft.com/office/2011/relationships/chartStyle" Target="style7.xml" 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garriz\Documents\Presentaciones%20MdM\27102023\90s.xlsx" TargetMode="External" /><Relationship Id="rId2" Type="http://schemas.microsoft.com/office/2011/relationships/chartColorStyle" Target="colors8.xml" /><Relationship Id="rId1" Type="http://schemas.microsoft.com/office/2011/relationships/chartStyle" Target="style8.xml" /><Relationship Id="rId4" Type="http://schemas.openxmlformats.org/officeDocument/2006/relationships/chartUserShapes" Target="../drawings/drawing1.xml" 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garriz\Documents\Presentaciones%20MdM\27102023\90s.xlsx" TargetMode="External" /><Relationship Id="rId2" Type="http://schemas.microsoft.com/office/2011/relationships/chartColorStyle" Target="colors9.xml" /><Relationship Id="rId1" Type="http://schemas.microsoft.com/office/2011/relationships/chartStyle" Target="style9.xml" /></Relationships>
</file>

<file path=ppt/charts/_rels/chartEx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 /><Relationship Id="rId2" Type="http://schemas.microsoft.com/office/2011/relationships/chartColorStyle" Target="colors4.xml" /><Relationship Id="rId1" Type="http://schemas.microsoft.com/office/2011/relationships/chartStyle" Target="style4.xml" /></Relationships>
</file>

<file path=ppt/charts/_rels/chartEx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 /><Relationship Id="rId2" Type="http://schemas.microsoft.com/office/2011/relationships/chartColorStyle" Target="colors5.xml" /><Relationship Id="rId1" Type="http://schemas.microsoft.com/office/2011/relationships/chartStyle" Target="style5.xm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654940280480939E-2"/>
          <c:y val="7.7540473000148241E-2"/>
          <c:w val="0.88242683187225179"/>
          <c:h val="0.85197270187201157"/>
        </c:manualLayout>
      </c:layout>
      <c:lineChart>
        <c:grouping val="standard"/>
        <c:varyColors val="0"/>
        <c:ser>
          <c:idx val="0"/>
          <c:order val="0"/>
          <c:tx>
            <c:v>Variación acumulada sobre feb-23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8"/>
              <c:layout>
                <c:manualLayout>
                  <c:x val="-4.3908764360762971E-2"/>
                  <c:y val="-2.37158304635578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942-4C4F-963C-A7417BC43379}"/>
                </c:ext>
              </c:extLst>
            </c:dLbl>
            <c:spPr>
              <a:solidFill>
                <a:schemeClr val="accent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'para neg agosto-23 '!$B$30:$B$39</c:f>
              <c:numCache>
                <c:formatCode>mmm\-yy</c:formatCode>
                <c:ptCount val="10"/>
                <c:pt idx="0">
                  <c:v>44986</c:v>
                </c:pt>
                <c:pt idx="1">
                  <c:v>45017</c:v>
                </c:pt>
                <c:pt idx="2">
                  <c:v>45047</c:v>
                </c:pt>
                <c:pt idx="3">
                  <c:v>45078</c:v>
                </c:pt>
                <c:pt idx="4">
                  <c:v>45108</c:v>
                </c:pt>
                <c:pt idx="5">
                  <c:v>45139</c:v>
                </c:pt>
                <c:pt idx="6">
                  <c:v>45170</c:v>
                </c:pt>
                <c:pt idx="7">
                  <c:v>45200</c:v>
                </c:pt>
                <c:pt idx="8">
                  <c:v>45231</c:v>
                </c:pt>
                <c:pt idx="9">
                  <c:v>45261</c:v>
                </c:pt>
              </c:numCache>
            </c:numRef>
          </c:cat>
          <c:val>
            <c:numRef>
              <c:f>'para neg agosto-23 '!$D$30:$D$41</c:f>
              <c:numCache>
                <c:formatCode>0.0%</c:formatCode>
                <c:ptCount val="12"/>
                <c:pt idx="0">
                  <c:v>0.43904004959153409</c:v>
                </c:pt>
                <c:pt idx="1">
                  <c:v>0.43904004959153409</c:v>
                </c:pt>
                <c:pt idx="2">
                  <c:v>0.43904004959153409</c:v>
                </c:pt>
                <c:pt idx="3">
                  <c:v>0.60508313223671095</c:v>
                </c:pt>
                <c:pt idx="4">
                  <c:v>0.82647390909694707</c:v>
                </c:pt>
                <c:pt idx="5">
                  <c:v>0.82647390909694707</c:v>
                </c:pt>
                <c:pt idx="6">
                  <c:v>1.2139077686023598</c:v>
                </c:pt>
                <c:pt idx="7">
                  <c:v>1.4352985454625959</c:v>
                </c:pt>
                <c:pt idx="8">
                  <c:v>1.4352985454625959</c:v>
                </c:pt>
                <c:pt idx="9">
                  <c:v>1.7673847107529501</c:v>
                </c:pt>
                <c:pt idx="10">
                  <c:v>1.7673847107529501</c:v>
                </c:pt>
                <c:pt idx="11">
                  <c:v>1.7673847107529501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42-4C4F-963C-A7417BC43379}"/>
            </c:ext>
          </c:extLst>
        </c:ser>
        <c:ser>
          <c:idx val="1"/>
          <c:order val="1"/>
          <c:tx>
            <c:v>Proyección Mediana. Inflación acumulada sobre feb-23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chemeClr val="accent2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'para neg agosto-23 '!$B$30:$B$39</c:f>
              <c:numCache>
                <c:formatCode>mmm\-yy</c:formatCode>
                <c:ptCount val="10"/>
                <c:pt idx="0">
                  <c:v>44986</c:v>
                </c:pt>
                <c:pt idx="1">
                  <c:v>45017</c:v>
                </c:pt>
                <c:pt idx="2">
                  <c:v>45047</c:v>
                </c:pt>
                <c:pt idx="3">
                  <c:v>45078</c:v>
                </c:pt>
                <c:pt idx="4">
                  <c:v>45108</c:v>
                </c:pt>
                <c:pt idx="5">
                  <c:v>45139</c:v>
                </c:pt>
                <c:pt idx="6">
                  <c:v>45170</c:v>
                </c:pt>
                <c:pt idx="7">
                  <c:v>45200</c:v>
                </c:pt>
                <c:pt idx="8">
                  <c:v>45231</c:v>
                </c:pt>
                <c:pt idx="9">
                  <c:v>45261</c:v>
                </c:pt>
              </c:numCache>
            </c:numRef>
          </c:cat>
          <c:val>
            <c:numRef>
              <c:f>'para neg agosto-23 '!$AD$30:$AD$41</c:f>
              <c:numCache>
                <c:formatCode>0.0%</c:formatCode>
                <c:ptCount val="12"/>
                <c:pt idx="0">
                  <c:v>7.675239849783555E-2</c:v>
                </c:pt>
                <c:pt idx="1">
                  <c:v>0.1672285633585977</c:v>
                </c:pt>
                <c:pt idx="2">
                  <c:v>0.25795435613577555</c:v>
                </c:pt>
                <c:pt idx="3">
                  <c:v>0.33281310626080374</c:v>
                </c:pt>
                <c:pt idx="4">
                  <c:v>0.41737811012645043</c:v>
                </c:pt>
                <c:pt idx="5">
                  <c:v>0.59372315983413548</c:v>
                </c:pt>
                <c:pt idx="6">
                  <c:v>0.79691888051624482</c:v>
                </c:pt>
                <c:pt idx="7">
                  <c:v>0.96762617416528807</c:v>
                </c:pt>
                <c:pt idx="8">
                  <c:v>1.1781621748009741</c:v>
                </c:pt>
                <c:pt idx="9">
                  <c:v>1.4831048792731107</c:v>
                </c:pt>
                <c:pt idx="10">
                  <c:v>1.8704692404397156</c:v>
                </c:pt>
                <c:pt idx="11">
                  <c:v>2.2321483647351195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42-4C4F-963C-A7417BC43379}"/>
            </c:ext>
          </c:extLst>
        </c:ser>
        <c:ser>
          <c:idx val="2"/>
          <c:order val="2"/>
          <c:tx>
            <c:v>Proyección Pesimista. Inflación acumulada sobre feb-23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9"/>
              <c:layout>
                <c:manualLayout>
                  <c:x val="-2.2850847234163713E-2"/>
                  <c:y val="-1.37685771136362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942-4C4F-963C-A7417BC43379}"/>
                </c:ext>
              </c:extLst>
            </c:dLbl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'para neg agosto-23 '!$B$30:$B$39</c:f>
              <c:numCache>
                <c:formatCode>mmm\-yy</c:formatCode>
                <c:ptCount val="10"/>
                <c:pt idx="0">
                  <c:v>44986</c:v>
                </c:pt>
                <c:pt idx="1">
                  <c:v>45017</c:v>
                </c:pt>
                <c:pt idx="2">
                  <c:v>45047</c:v>
                </c:pt>
                <c:pt idx="3">
                  <c:v>45078</c:v>
                </c:pt>
                <c:pt idx="4">
                  <c:v>45108</c:v>
                </c:pt>
                <c:pt idx="5">
                  <c:v>45139</c:v>
                </c:pt>
                <c:pt idx="6">
                  <c:v>45170</c:v>
                </c:pt>
                <c:pt idx="7">
                  <c:v>45200</c:v>
                </c:pt>
                <c:pt idx="8">
                  <c:v>45231</c:v>
                </c:pt>
                <c:pt idx="9">
                  <c:v>45261</c:v>
                </c:pt>
              </c:numCache>
            </c:numRef>
          </c:cat>
          <c:val>
            <c:numRef>
              <c:f>'para neg agosto-23 '!$AE$30:$AE$41</c:f>
              <c:numCache>
                <c:formatCode>General</c:formatCode>
                <c:ptCount val="12"/>
                <c:pt idx="7" formatCode="0.0%">
                  <c:v>0.97430149415100709</c:v>
                </c:pt>
                <c:pt idx="8" formatCode="0.0%">
                  <c:v>1.2131130028835124</c:v>
                </c:pt>
                <c:pt idx="9" formatCode="0.0%">
                  <c:v>1.6042696605781588</c:v>
                </c:pt>
                <c:pt idx="10" formatCode="0.0%">
                  <c:v>2.0834552781245397</c:v>
                </c:pt>
                <c:pt idx="11" formatCode="0.0%">
                  <c:v>2.4596368220557334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42-4C4F-963C-A7417BC43379}"/>
            </c:ext>
          </c:extLst>
        </c:ser>
        <c:ser>
          <c:idx val="3"/>
          <c:order val="3"/>
          <c:tx>
            <c:v>Proyección Optimista. Inflación acumulada sobre feb-23</c:v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chemeClr val="accent4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'para neg agosto-23 '!$B$30:$B$39</c:f>
              <c:numCache>
                <c:formatCode>mmm\-yy</c:formatCode>
                <c:ptCount val="10"/>
                <c:pt idx="0">
                  <c:v>44986</c:v>
                </c:pt>
                <c:pt idx="1">
                  <c:v>45017</c:v>
                </c:pt>
                <c:pt idx="2">
                  <c:v>45047</c:v>
                </c:pt>
                <c:pt idx="3">
                  <c:v>45078</c:v>
                </c:pt>
                <c:pt idx="4">
                  <c:v>45108</c:v>
                </c:pt>
                <c:pt idx="5">
                  <c:v>45139</c:v>
                </c:pt>
                <c:pt idx="6">
                  <c:v>45170</c:v>
                </c:pt>
                <c:pt idx="7">
                  <c:v>45200</c:v>
                </c:pt>
                <c:pt idx="8">
                  <c:v>45231</c:v>
                </c:pt>
                <c:pt idx="9">
                  <c:v>45261</c:v>
                </c:pt>
              </c:numCache>
            </c:numRef>
          </c:cat>
          <c:val>
            <c:numRef>
              <c:f>'para neg agosto-23 '!$AF$30:$AF$41</c:f>
              <c:numCache>
                <c:formatCode>General</c:formatCode>
                <c:ptCount val="12"/>
                <c:pt idx="7" formatCode="0.0%">
                  <c:v>0.94404161385851215</c:v>
                </c:pt>
                <c:pt idx="8" formatCode="0.0%">
                  <c:v>1.1096939412227571</c:v>
                </c:pt>
                <c:pt idx="9" formatCode="0.0%">
                  <c:v>1.3488884432045674</c:v>
                </c:pt>
                <c:pt idx="10" formatCode="0.0%">
                  <c:v>1.682430602139616</c:v>
                </c:pt>
                <c:pt idx="11" formatCode="0.0%">
                  <c:v>1.956038523557857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942-4C4F-963C-A7417BC433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1780191"/>
        <c:axId val="1532067103"/>
      </c:lineChart>
      <c:dateAx>
        <c:axId val="1771780191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532067103"/>
        <c:crosses val="autoZero"/>
        <c:auto val="1"/>
        <c:lblOffset val="100"/>
        <c:baseTimeUnit val="months"/>
      </c:dateAx>
      <c:valAx>
        <c:axId val="1532067103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7717801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3140061086615837"/>
          <c:y val="7.2068646804755679E-2"/>
          <c:w val="0.58126274821491308"/>
          <c:h val="0.197654884341407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solidFill>
                <a:schemeClr val="accent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'para neg agosto-23 '!$B$30:$B$39</c:f>
              <c:numCache>
                <c:formatCode>mmm\-yy</c:formatCode>
                <c:ptCount val="10"/>
                <c:pt idx="0">
                  <c:v>44986</c:v>
                </c:pt>
                <c:pt idx="1">
                  <c:v>45017</c:v>
                </c:pt>
                <c:pt idx="2">
                  <c:v>45047</c:v>
                </c:pt>
                <c:pt idx="3">
                  <c:v>45078</c:v>
                </c:pt>
                <c:pt idx="4">
                  <c:v>45108</c:v>
                </c:pt>
                <c:pt idx="5">
                  <c:v>45139</c:v>
                </c:pt>
                <c:pt idx="6">
                  <c:v>45170</c:v>
                </c:pt>
                <c:pt idx="7">
                  <c:v>45200</c:v>
                </c:pt>
                <c:pt idx="8">
                  <c:v>45231</c:v>
                </c:pt>
                <c:pt idx="9">
                  <c:v>45261</c:v>
                </c:pt>
              </c:numCache>
            </c:numRef>
          </c:cat>
          <c:val>
            <c:numRef>
              <c:f>'para neg agosto-23 '!$L$30:$L$39</c:f>
              <c:numCache>
                <c:formatCode>0.0%</c:formatCode>
                <c:ptCount val="10"/>
                <c:pt idx="0">
                  <c:v>0.33646328682352755</c:v>
                </c:pt>
                <c:pt idx="1">
                  <c:v>0.23286911815353695</c:v>
                </c:pt>
                <c:pt idx="2">
                  <c:v>0.14395251510716434</c:v>
                </c:pt>
                <c:pt idx="3">
                  <c:v>0.20428222433958387</c:v>
                </c:pt>
                <c:pt idx="4">
                  <c:v>0.28862855722669467</c:v>
                </c:pt>
                <c:pt idx="5">
                  <c:v>0.14604214529142867</c:v>
                </c:pt>
                <c:pt idx="6">
                  <c:v>0.23205771423934074</c:v>
                </c:pt>
                <c:pt idx="7">
                  <c:v>0.2376835485509361</c:v>
                </c:pt>
                <c:pt idx="8">
                  <c:v>0.11805198604420597</c:v>
                </c:pt>
                <c:pt idx="9">
                  <c:v>0.11448563202173623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13-45FC-8755-F224E8B2F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overlap val="-27"/>
        <c:axId val="1625837839"/>
        <c:axId val="1413190751"/>
      </c:barChart>
      <c:dateAx>
        <c:axId val="1625837839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413190751"/>
        <c:crosses val="autoZero"/>
        <c:auto val="1"/>
        <c:lblOffset val="100"/>
        <c:baseTimeUnit val="months"/>
      </c:dateAx>
      <c:valAx>
        <c:axId val="1413190751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625837839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Piso salarial acordado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'para neg agosto-23 '!$B$30:$B$39</c:f>
              <c:numCache>
                <c:formatCode>mmm\-yy</c:formatCode>
                <c:ptCount val="10"/>
                <c:pt idx="0">
                  <c:v>44986</c:v>
                </c:pt>
                <c:pt idx="1">
                  <c:v>45017</c:v>
                </c:pt>
                <c:pt idx="2">
                  <c:v>45047</c:v>
                </c:pt>
                <c:pt idx="3">
                  <c:v>45078</c:v>
                </c:pt>
                <c:pt idx="4">
                  <c:v>45108</c:v>
                </c:pt>
                <c:pt idx="5">
                  <c:v>45139</c:v>
                </c:pt>
                <c:pt idx="6">
                  <c:v>45170</c:v>
                </c:pt>
                <c:pt idx="7">
                  <c:v>45200</c:v>
                </c:pt>
                <c:pt idx="8">
                  <c:v>45231</c:v>
                </c:pt>
                <c:pt idx="9">
                  <c:v>45261</c:v>
                </c:pt>
              </c:numCache>
            </c:numRef>
          </c:cat>
          <c:val>
            <c:numRef>
              <c:f>'para neg agosto-23 '!$C$30:$C$39</c:f>
              <c:numCache>
                <c:formatCode>0</c:formatCode>
                <c:ptCount val="10"/>
                <c:pt idx="0">
                  <c:v>130000</c:v>
                </c:pt>
                <c:pt idx="1">
                  <c:v>130000</c:v>
                </c:pt>
                <c:pt idx="2">
                  <c:v>130000</c:v>
                </c:pt>
                <c:pt idx="3">
                  <c:v>145000</c:v>
                </c:pt>
                <c:pt idx="4">
                  <c:v>165000</c:v>
                </c:pt>
                <c:pt idx="5" formatCode="General">
                  <c:v>165000</c:v>
                </c:pt>
                <c:pt idx="6" formatCode="General">
                  <c:v>200000</c:v>
                </c:pt>
                <c:pt idx="7" formatCode="General">
                  <c:v>220000</c:v>
                </c:pt>
                <c:pt idx="8" formatCode="General">
                  <c:v>220000</c:v>
                </c:pt>
                <c:pt idx="9" formatCode="General">
                  <c:v>250000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89-4167-90A4-74E303948F54}"/>
            </c:ext>
          </c:extLst>
        </c:ser>
        <c:ser>
          <c:idx val="1"/>
          <c:order val="1"/>
          <c:tx>
            <c:v>Piso salarial que mantiene el poder de compra de feb-23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'para neg agosto-23 '!$B$30:$B$39</c:f>
              <c:numCache>
                <c:formatCode>mmm\-yy</c:formatCode>
                <c:ptCount val="10"/>
                <c:pt idx="0">
                  <c:v>44986</c:v>
                </c:pt>
                <c:pt idx="1">
                  <c:v>45017</c:v>
                </c:pt>
                <c:pt idx="2">
                  <c:v>45047</c:v>
                </c:pt>
                <c:pt idx="3">
                  <c:v>45078</c:v>
                </c:pt>
                <c:pt idx="4">
                  <c:v>45108</c:v>
                </c:pt>
                <c:pt idx="5">
                  <c:v>45139</c:v>
                </c:pt>
                <c:pt idx="6">
                  <c:v>45170</c:v>
                </c:pt>
                <c:pt idx="7">
                  <c:v>45200</c:v>
                </c:pt>
                <c:pt idx="8">
                  <c:v>45231</c:v>
                </c:pt>
                <c:pt idx="9">
                  <c:v>45261</c:v>
                </c:pt>
              </c:numCache>
            </c:numRef>
          </c:cat>
          <c:val>
            <c:numRef>
              <c:f>'para neg agosto-23 '!$O$30:$O$39</c:f>
              <c:numCache>
                <c:formatCode>_(* #,##0.00_);_(* \(#,##0.00\);_(* "-"??_);_(@_)</c:formatCode>
                <c:ptCount val="10"/>
                <c:pt idx="0">
                  <c:v>97271.658175497461</c:v>
                </c:pt>
                <c:pt idx="1">
                  <c:v>105445.093956689</c:v>
                </c:pt>
                <c:pt idx="2">
                  <c:v>113641.0806245937</c:v>
                </c:pt>
                <c:pt idx="3">
                  <c:v>120403.67039338849</c:v>
                </c:pt>
                <c:pt idx="4">
                  <c:v>128043.10371260328</c:v>
                </c:pt>
                <c:pt idx="5">
                  <c:v>143973.76281309614</c:v>
                </c:pt>
                <c:pt idx="6">
                  <c:v>162330.05782807653</c:v>
                </c:pt>
                <c:pt idx="7">
                  <c:v>177751.41332174381</c:v>
                </c:pt>
                <c:pt idx="8">
                  <c:v>196770.81454717039</c:v>
                </c:pt>
                <c:pt idx="9">
                  <c:v>224318.72858377427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89-4167-90A4-74E303948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90481184"/>
        <c:axId val="1333990800"/>
      </c:barChart>
      <c:lineChart>
        <c:grouping val="standard"/>
        <c:varyColors val="0"/>
        <c:ser>
          <c:idx val="2"/>
          <c:order val="2"/>
          <c:tx>
            <c:v>Ganancia acumulada como % del piso salarial de dic-23*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8203102158144953E-2"/>
                  <c:y val="-7.17097198752447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889-4167-90A4-74E303948F54}"/>
                </c:ext>
              </c:extLst>
            </c:dLbl>
            <c:dLbl>
              <c:idx val="1"/>
              <c:layout>
                <c:manualLayout>
                  <c:x val="-3.4830501508808141E-2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889-4167-90A4-74E303948F54}"/>
                </c:ext>
              </c:extLst>
            </c:dLbl>
            <c:dLbl>
              <c:idx val="2"/>
              <c:layout>
                <c:manualLayout>
                  <c:x val="-3.6195063615992881E-2"/>
                  <c:y val="-2.087227368251167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889-4167-90A4-74E303948F54}"/>
                </c:ext>
              </c:extLst>
            </c:dLbl>
            <c:numFmt formatCode="#,##0.0" sourceLinked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'para neg agosto-23 '!$R$30:$R$39</c:f>
              <c:numCache>
                <c:formatCode>_(* #,##0.00_);_(* \(#,##0.00\);_(* "-"??_);_(@_)</c:formatCode>
                <c:ptCount val="10"/>
                <c:pt idx="0">
                  <c:v>0.30190006686148591</c:v>
                </c:pt>
                <c:pt idx="1">
                  <c:v>0.51084768490399024</c:v>
                </c:pt>
                <c:pt idx="2">
                  <c:v>0.64001266556509284</c:v>
                </c:pt>
                <c:pt idx="3">
                  <c:v>0.82330998090957608</c:v>
                </c:pt>
                <c:pt idx="4">
                  <c:v>1.0822891448698213</c:v>
                </c:pt>
                <c:pt idx="5">
                  <c:v>1.2133290982755016</c:v>
                </c:pt>
                <c:pt idx="6">
                  <c:v>1.4215486639404047</c:v>
                </c:pt>
                <c:pt idx="7">
                  <c:v>1.6348161496053077</c:v>
                </c:pt>
                <c:pt idx="8">
                  <c:v>1.7407412352702107</c:v>
                </c:pt>
                <c:pt idx="9">
                  <c:v>1.8434663209351136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889-4167-90A4-74E303948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28459408"/>
        <c:axId val="1086248256"/>
      </c:lineChart>
      <c:dateAx>
        <c:axId val="1090481184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333990800"/>
        <c:crosses val="autoZero"/>
        <c:auto val="1"/>
        <c:lblOffset val="100"/>
        <c:baseTimeUnit val="months"/>
      </c:dateAx>
      <c:valAx>
        <c:axId val="1333990800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090481184"/>
        <c:crosses val="autoZero"/>
        <c:crossBetween val="between"/>
      </c:valAx>
      <c:valAx>
        <c:axId val="1086248256"/>
        <c:scaling>
          <c:orientation val="minMax"/>
        </c:scaling>
        <c:delete val="0"/>
        <c:axPos val="r"/>
        <c:numFmt formatCode="_(* #,##0.00_);_(* \(#,##0.0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328459408"/>
        <c:crosses val="max"/>
        <c:crossBetween val="between"/>
      </c:valAx>
      <c:catAx>
        <c:axId val="1328459408"/>
        <c:scaling>
          <c:orientation val="minMax"/>
        </c:scaling>
        <c:delete val="1"/>
        <c:axPos val="b"/>
        <c:majorTickMark val="out"/>
        <c:minorTickMark val="none"/>
        <c:tickLblPos val="nextTo"/>
        <c:crossAx val="1086248256"/>
        <c:crosses val="autoZero"/>
        <c:auto val="1"/>
        <c:lblAlgn val="ctr"/>
        <c:lblOffset val="100"/>
        <c:tickLblSkip val="1"/>
        <c:tickMarkSkip val="1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Var i.a.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Hoja1!$A$5:$A$24</c:f>
              <c:numCache>
                <c:formatCode>General</c:formatCode>
                <c:ptCount val="20"/>
                <c:pt idx="0">
                  <c:v>1986</c:v>
                </c:pt>
                <c:pt idx="1">
                  <c:v>1987</c:v>
                </c:pt>
                <c:pt idx="2">
                  <c:v>1988</c:v>
                </c:pt>
                <c:pt idx="3">
                  <c:v>1989</c:v>
                </c:pt>
                <c:pt idx="4">
                  <c:v>1990</c:v>
                </c:pt>
                <c:pt idx="5">
                  <c:v>1991</c:v>
                </c:pt>
                <c:pt idx="6">
                  <c:v>1992</c:v>
                </c:pt>
                <c:pt idx="7">
                  <c:v>1993</c:v>
                </c:pt>
                <c:pt idx="8">
                  <c:v>1994</c:v>
                </c:pt>
                <c:pt idx="9">
                  <c:v>1995</c:v>
                </c:pt>
                <c:pt idx="10">
                  <c:v>1996</c:v>
                </c:pt>
                <c:pt idx="11">
                  <c:v>1997</c:v>
                </c:pt>
                <c:pt idx="12">
                  <c:v>1998</c:v>
                </c:pt>
                <c:pt idx="13">
                  <c:v>1999</c:v>
                </c:pt>
                <c:pt idx="14">
                  <c:v>2000</c:v>
                </c:pt>
                <c:pt idx="15">
                  <c:v>2001</c:v>
                </c:pt>
                <c:pt idx="16">
                  <c:v>2002</c:v>
                </c:pt>
                <c:pt idx="17">
                  <c:v>2003</c:v>
                </c:pt>
                <c:pt idx="18">
                  <c:v>2004</c:v>
                </c:pt>
                <c:pt idx="19">
                  <c:v>2005</c:v>
                </c:pt>
              </c:numCache>
            </c:numRef>
          </c:cat>
          <c:val>
            <c:numRef>
              <c:f>Hoja1!$F$5:$F$24</c:f>
              <c:numCache>
                <c:formatCode>0.0%</c:formatCode>
                <c:ptCount val="20"/>
                <c:pt idx="0">
                  <c:v>7.1459999999999996E-2</c:v>
                </c:pt>
                <c:pt idx="1">
                  <c:v>2.529E-2</c:v>
                </c:pt>
                <c:pt idx="2">
                  <c:v>-1.9570000000000001E-2</c:v>
                </c:pt>
                <c:pt idx="3">
                  <c:v>-7.0069999999999993E-2</c:v>
                </c:pt>
                <c:pt idx="4">
                  <c:v>-1.3380000000000001E-2</c:v>
                </c:pt>
                <c:pt idx="5">
                  <c:v>0.10497999999999999</c:v>
                </c:pt>
                <c:pt idx="6">
                  <c:v>0.10299</c:v>
                </c:pt>
                <c:pt idx="7">
                  <c:v>6.251000000000001E-2</c:v>
                </c:pt>
                <c:pt idx="8">
                  <c:v>5.8299999999999998E-2</c:v>
                </c:pt>
                <c:pt idx="9">
                  <c:v>-2.8450000000000003E-2</c:v>
                </c:pt>
                <c:pt idx="10">
                  <c:v>5.527E-2</c:v>
                </c:pt>
                <c:pt idx="11">
                  <c:v>8.1110000000000002E-2</c:v>
                </c:pt>
                <c:pt idx="12">
                  <c:v>3.85E-2</c:v>
                </c:pt>
                <c:pt idx="13">
                  <c:v>-3.3849999999999998E-2</c:v>
                </c:pt>
                <c:pt idx="14">
                  <c:v>-7.8900000000000012E-3</c:v>
                </c:pt>
                <c:pt idx="15">
                  <c:v>-4.4089999999999997E-2</c:v>
                </c:pt>
                <c:pt idx="16">
                  <c:v>-0.10894</c:v>
                </c:pt>
                <c:pt idx="17">
                  <c:v>8.9550000000000005E-2</c:v>
                </c:pt>
                <c:pt idx="18">
                  <c:v>8.9109999999999995E-2</c:v>
                </c:pt>
                <c:pt idx="19">
                  <c:v>8.8520000000000001E-2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CC-49EA-96B5-812A0E81AD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2143456"/>
        <c:axId val="1083534272"/>
      </c:barChart>
      <c:lineChart>
        <c:grouping val="standard"/>
        <c:varyColors val="0"/>
        <c:ser>
          <c:idx val="1"/>
          <c:order val="1"/>
          <c:tx>
            <c:v>Índice 1986=100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Hoja1!$G$5:$G$24</c:f>
              <c:numCache>
                <c:formatCode>General</c:formatCode>
                <c:ptCount val="20"/>
                <c:pt idx="0" formatCode="_(* #,##0.00_);_(* \(#,##0.00\);_(* &quot;-&quot;??_);_(@_)">
                  <c:v>100</c:v>
                </c:pt>
                <c:pt idx="1">
                  <c:v>102.529</c:v>
                </c:pt>
                <c:pt idx="2">
                  <c:v>100.52250746999999</c:v>
                </c:pt>
                <c:pt idx="3">
                  <c:v>93.478895371577096</c:v>
                </c:pt>
                <c:pt idx="4">
                  <c:v>92.228147751505404</c:v>
                </c:pt>
                <c:pt idx="5">
                  <c:v>101.91025870245845</c:v>
                </c:pt>
                <c:pt idx="6">
                  <c:v>112.40599624622463</c:v>
                </c:pt>
                <c:pt idx="7">
                  <c:v>119.43249507157614</c:v>
                </c:pt>
                <c:pt idx="8">
                  <c:v>126.39540953424903</c:v>
                </c:pt>
                <c:pt idx="9">
                  <c:v>122.79946013299964</c:v>
                </c:pt>
                <c:pt idx="10">
                  <c:v>129.58658629455053</c:v>
                </c:pt>
                <c:pt idx="11">
                  <c:v>140.09735430890152</c:v>
                </c:pt>
                <c:pt idx="12">
                  <c:v>145.49110244979423</c:v>
                </c:pt>
                <c:pt idx="13">
                  <c:v>140.56622863186868</c:v>
                </c:pt>
                <c:pt idx="14">
                  <c:v>139.45716108796324</c:v>
                </c:pt>
                <c:pt idx="15">
                  <c:v>133.30849485559494</c:v>
                </c:pt>
                <c:pt idx="16">
                  <c:v>118.78586742602643</c:v>
                </c:pt>
                <c:pt idx="17">
                  <c:v>129.42314185402711</c:v>
                </c:pt>
                <c:pt idx="18">
                  <c:v>140.95603802463947</c:v>
                </c:pt>
                <c:pt idx="19">
                  <c:v>153.43346651058056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C6CC-49EA-96B5-812A0E81AD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35518352"/>
        <c:axId val="981935696"/>
      </c:lineChart>
      <c:catAx>
        <c:axId val="133214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083534272"/>
        <c:crosses val="autoZero"/>
        <c:auto val="1"/>
        <c:lblAlgn val="ctr"/>
        <c:lblOffset val="100"/>
        <c:noMultiLvlLbl val="0"/>
      </c:catAx>
      <c:valAx>
        <c:axId val="1083534272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332143456"/>
        <c:crosses val="autoZero"/>
        <c:crossBetween val="between"/>
      </c:valAx>
      <c:valAx>
        <c:axId val="981935696"/>
        <c:scaling>
          <c:orientation val="minMax"/>
        </c:scaling>
        <c:delete val="0"/>
        <c:axPos val="r"/>
        <c:numFmt formatCode="_(* #,##0.00_);_(* \(#,##0.0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535518352"/>
        <c:crosses val="max"/>
        <c:crossBetween val="between"/>
      </c:valAx>
      <c:catAx>
        <c:axId val="1535518352"/>
        <c:scaling>
          <c:orientation val="minMax"/>
        </c:scaling>
        <c:delete val="1"/>
        <c:axPos val="b"/>
        <c:majorTickMark val="out"/>
        <c:minorTickMark val="none"/>
        <c:tickLblPos val="nextTo"/>
        <c:crossAx val="9819356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/>
      </a:pPr>
      <a:endParaRPr lang="es-A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47158201513637E-2"/>
          <c:y val="0"/>
          <c:w val="0.95905683596972724"/>
          <c:h val="0.93631754242824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Hoja1!$A$5:$A$24</c:f>
              <c:numCache>
                <c:formatCode>General</c:formatCode>
                <c:ptCount val="20"/>
                <c:pt idx="0">
                  <c:v>1986</c:v>
                </c:pt>
                <c:pt idx="1">
                  <c:v>1987</c:v>
                </c:pt>
                <c:pt idx="2">
                  <c:v>1988</c:v>
                </c:pt>
                <c:pt idx="3">
                  <c:v>1989</c:v>
                </c:pt>
                <c:pt idx="4">
                  <c:v>1990</c:v>
                </c:pt>
                <c:pt idx="5">
                  <c:v>1991</c:v>
                </c:pt>
                <c:pt idx="6">
                  <c:v>1992</c:v>
                </c:pt>
                <c:pt idx="7">
                  <c:v>1993</c:v>
                </c:pt>
                <c:pt idx="8">
                  <c:v>1994</c:v>
                </c:pt>
                <c:pt idx="9">
                  <c:v>1995</c:v>
                </c:pt>
                <c:pt idx="10">
                  <c:v>1996</c:v>
                </c:pt>
                <c:pt idx="11">
                  <c:v>1997</c:v>
                </c:pt>
                <c:pt idx="12">
                  <c:v>1998</c:v>
                </c:pt>
                <c:pt idx="13">
                  <c:v>1999</c:v>
                </c:pt>
                <c:pt idx="14">
                  <c:v>2000</c:v>
                </c:pt>
                <c:pt idx="15">
                  <c:v>2001</c:v>
                </c:pt>
                <c:pt idx="16">
                  <c:v>2002</c:v>
                </c:pt>
                <c:pt idx="17">
                  <c:v>2003</c:v>
                </c:pt>
                <c:pt idx="18">
                  <c:v>2004</c:v>
                </c:pt>
                <c:pt idx="19">
                  <c:v>2005</c:v>
                </c:pt>
              </c:numCache>
            </c:numRef>
          </c:cat>
          <c:val>
            <c:numRef>
              <c:f>Hoja1!$C$5:$C$24</c:f>
              <c:numCache>
                <c:formatCode>0.0%</c:formatCode>
                <c:ptCount val="20"/>
                <c:pt idx="0">
                  <c:v>5.5500000000000008E-2</c:v>
                </c:pt>
                <c:pt idx="1">
                  <c:v>5.8499999999999996E-2</c:v>
                </c:pt>
                <c:pt idx="2">
                  <c:v>6.3E-2</c:v>
                </c:pt>
                <c:pt idx="3">
                  <c:v>7.5999999999999998E-2</c:v>
                </c:pt>
                <c:pt idx="4">
                  <c:v>7.4499999999999997E-2</c:v>
                </c:pt>
                <c:pt idx="5">
                  <c:v>6.4500000000000002E-2</c:v>
                </c:pt>
                <c:pt idx="6">
                  <c:v>6.9500000000000006E-2</c:v>
                </c:pt>
                <c:pt idx="7">
                  <c:v>9.6000000000000002E-2</c:v>
                </c:pt>
                <c:pt idx="8">
                  <c:v>0.11449999999999999</c:v>
                </c:pt>
                <c:pt idx="9">
                  <c:v>0.17499999999999999</c:v>
                </c:pt>
                <c:pt idx="10">
                  <c:v>0.17200000000000001</c:v>
                </c:pt>
                <c:pt idx="11">
                  <c:v>0.14899999999999999</c:v>
                </c:pt>
                <c:pt idx="12">
                  <c:v>0.128</c:v>
                </c:pt>
                <c:pt idx="13">
                  <c:v>0.14150000000000001</c:v>
                </c:pt>
                <c:pt idx="14">
                  <c:v>0.15049999999999999</c:v>
                </c:pt>
                <c:pt idx="15">
                  <c:v>0.17349999999999999</c:v>
                </c:pt>
                <c:pt idx="16">
                  <c:v>0.19650000000000001</c:v>
                </c:pt>
                <c:pt idx="17">
                  <c:v>0.17199999999999999</c:v>
                </c:pt>
                <c:pt idx="18">
                  <c:v>0.13520906368258259</c:v>
                </c:pt>
                <c:pt idx="19">
                  <c:v>0.1151005996381575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24-4E71-BB2A-DF0034C4A2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2143456"/>
        <c:axId val="1083534272"/>
      </c:barChart>
      <c:catAx>
        <c:axId val="133214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083534272"/>
        <c:crosses val="autoZero"/>
        <c:auto val="1"/>
        <c:lblAlgn val="ctr"/>
        <c:lblOffset val="100"/>
        <c:noMultiLvlLbl val="0"/>
      </c:catAx>
      <c:valAx>
        <c:axId val="1083534272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332143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solidFill>
                <a:schemeClr val="accent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Hoja1!$A$5:$A$24</c:f>
              <c:numCache>
                <c:formatCode>General</c:formatCode>
                <c:ptCount val="20"/>
                <c:pt idx="0">
                  <c:v>1986</c:v>
                </c:pt>
                <c:pt idx="1">
                  <c:v>1987</c:v>
                </c:pt>
                <c:pt idx="2">
                  <c:v>1988</c:v>
                </c:pt>
                <c:pt idx="3">
                  <c:v>1989</c:v>
                </c:pt>
                <c:pt idx="4">
                  <c:v>1990</c:v>
                </c:pt>
                <c:pt idx="5">
                  <c:v>1991</c:v>
                </c:pt>
                <c:pt idx="6">
                  <c:v>1992</c:v>
                </c:pt>
                <c:pt idx="7">
                  <c:v>1993</c:v>
                </c:pt>
                <c:pt idx="8">
                  <c:v>1994</c:v>
                </c:pt>
                <c:pt idx="9">
                  <c:v>1995</c:v>
                </c:pt>
                <c:pt idx="10">
                  <c:v>1996</c:v>
                </c:pt>
                <c:pt idx="11">
                  <c:v>1997</c:v>
                </c:pt>
                <c:pt idx="12">
                  <c:v>1998</c:v>
                </c:pt>
                <c:pt idx="13">
                  <c:v>1999</c:v>
                </c:pt>
                <c:pt idx="14">
                  <c:v>2000</c:v>
                </c:pt>
                <c:pt idx="15">
                  <c:v>2001</c:v>
                </c:pt>
                <c:pt idx="16">
                  <c:v>2002</c:v>
                </c:pt>
                <c:pt idx="17">
                  <c:v>2003</c:v>
                </c:pt>
                <c:pt idx="18">
                  <c:v>2004</c:v>
                </c:pt>
                <c:pt idx="19">
                  <c:v>2005</c:v>
                </c:pt>
              </c:numCache>
            </c:numRef>
          </c:cat>
          <c:val>
            <c:numRef>
              <c:f>Hoja1!$B$5:$B$24</c:f>
              <c:numCache>
                <c:formatCode>0.0%</c:formatCode>
                <c:ptCount val="20"/>
                <c:pt idx="0">
                  <c:v>0.20399999999999999</c:v>
                </c:pt>
                <c:pt idx="1">
                  <c:v>0.26910000000000001</c:v>
                </c:pt>
                <c:pt idx="2">
                  <c:v>0.47</c:v>
                </c:pt>
                <c:pt idx="3">
                  <c:v>0.55000000000000004</c:v>
                </c:pt>
                <c:pt idx="4">
                  <c:v>0.49</c:v>
                </c:pt>
                <c:pt idx="5">
                  <c:v>0.36180000000000001</c:v>
                </c:pt>
                <c:pt idx="6">
                  <c:v>0.34020000000000006</c:v>
                </c:pt>
                <c:pt idx="7">
                  <c:v>0.3332</c:v>
                </c:pt>
                <c:pt idx="8">
                  <c:v>0.36249999999999999</c:v>
                </c:pt>
                <c:pt idx="9">
                  <c:v>0.4128</c:v>
                </c:pt>
                <c:pt idx="10">
                  <c:v>0.42630000000000001</c:v>
                </c:pt>
                <c:pt idx="11">
                  <c:v>0.39539999999999997</c:v>
                </c:pt>
                <c:pt idx="12">
                  <c:v>0.43049999999999999</c:v>
                </c:pt>
                <c:pt idx="13">
                  <c:v>0.44359999999999999</c:v>
                </c:pt>
                <c:pt idx="14">
                  <c:v>0.46679999999999999</c:v>
                </c:pt>
                <c:pt idx="15">
                  <c:v>0.51969999999999994</c:v>
                </c:pt>
                <c:pt idx="16">
                  <c:v>0.66739999999999999</c:v>
                </c:pt>
                <c:pt idx="17">
                  <c:v>0.56889999999999996</c:v>
                </c:pt>
                <c:pt idx="18">
                  <c:v>0.50450000000000006</c:v>
                </c:pt>
                <c:pt idx="19">
                  <c:v>0.45020000000000004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0B-4027-BF9B-DC08CFDD02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2143456"/>
        <c:axId val="1083534272"/>
      </c:barChart>
      <c:catAx>
        <c:axId val="133214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083534272"/>
        <c:crosses val="autoZero"/>
        <c:auto val="1"/>
        <c:lblAlgn val="ctr"/>
        <c:lblOffset val="100"/>
        <c:noMultiLvlLbl val="0"/>
      </c:catAx>
      <c:valAx>
        <c:axId val="1083534272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332143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Var i.a.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Hoja1!$A$5:$A$24</c:f>
              <c:numCache>
                <c:formatCode>General</c:formatCode>
                <c:ptCount val="20"/>
                <c:pt idx="0">
                  <c:v>1986</c:v>
                </c:pt>
                <c:pt idx="1">
                  <c:v>1987</c:v>
                </c:pt>
                <c:pt idx="2">
                  <c:v>1988</c:v>
                </c:pt>
                <c:pt idx="3">
                  <c:v>1989</c:v>
                </c:pt>
                <c:pt idx="4">
                  <c:v>1990</c:v>
                </c:pt>
                <c:pt idx="5">
                  <c:v>1991</c:v>
                </c:pt>
                <c:pt idx="6">
                  <c:v>1992</c:v>
                </c:pt>
                <c:pt idx="7">
                  <c:v>1993</c:v>
                </c:pt>
                <c:pt idx="8">
                  <c:v>1994</c:v>
                </c:pt>
                <c:pt idx="9">
                  <c:v>1995</c:v>
                </c:pt>
                <c:pt idx="10">
                  <c:v>1996</c:v>
                </c:pt>
                <c:pt idx="11">
                  <c:v>1997</c:v>
                </c:pt>
                <c:pt idx="12">
                  <c:v>1998</c:v>
                </c:pt>
                <c:pt idx="13">
                  <c:v>1999</c:v>
                </c:pt>
                <c:pt idx="14">
                  <c:v>2000</c:v>
                </c:pt>
                <c:pt idx="15">
                  <c:v>2001</c:v>
                </c:pt>
                <c:pt idx="16">
                  <c:v>2002</c:v>
                </c:pt>
                <c:pt idx="17">
                  <c:v>2003</c:v>
                </c:pt>
                <c:pt idx="18">
                  <c:v>2004</c:v>
                </c:pt>
                <c:pt idx="19">
                  <c:v>2005</c:v>
                </c:pt>
              </c:numCache>
            </c:numRef>
          </c:cat>
          <c:val>
            <c:numRef>
              <c:f>Hoja1!$F$5:$F$24</c:f>
              <c:numCache>
                <c:formatCode>0.0%</c:formatCode>
                <c:ptCount val="20"/>
                <c:pt idx="0">
                  <c:v>7.1459999999999996E-2</c:v>
                </c:pt>
                <c:pt idx="1">
                  <c:v>2.529E-2</c:v>
                </c:pt>
                <c:pt idx="2">
                  <c:v>-1.9570000000000001E-2</c:v>
                </c:pt>
                <c:pt idx="3">
                  <c:v>-7.0069999999999993E-2</c:v>
                </c:pt>
                <c:pt idx="4">
                  <c:v>-1.3380000000000001E-2</c:v>
                </c:pt>
                <c:pt idx="5">
                  <c:v>0.10497999999999999</c:v>
                </c:pt>
                <c:pt idx="6">
                  <c:v>0.10299</c:v>
                </c:pt>
                <c:pt idx="7">
                  <c:v>6.251000000000001E-2</c:v>
                </c:pt>
                <c:pt idx="8">
                  <c:v>5.8299999999999998E-2</c:v>
                </c:pt>
                <c:pt idx="9">
                  <c:v>-2.8450000000000003E-2</c:v>
                </c:pt>
                <c:pt idx="10">
                  <c:v>5.527E-2</c:v>
                </c:pt>
                <c:pt idx="11">
                  <c:v>8.1110000000000002E-2</c:v>
                </c:pt>
                <c:pt idx="12">
                  <c:v>3.85E-2</c:v>
                </c:pt>
                <c:pt idx="13">
                  <c:v>-3.3849999999999998E-2</c:v>
                </c:pt>
                <c:pt idx="14">
                  <c:v>-7.8900000000000012E-3</c:v>
                </c:pt>
                <c:pt idx="15">
                  <c:v>-4.4089999999999997E-2</c:v>
                </c:pt>
                <c:pt idx="16">
                  <c:v>-0.10894</c:v>
                </c:pt>
                <c:pt idx="17">
                  <c:v>8.9550000000000005E-2</c:v>
                </c:pt>
                <c:pt idx="18">
                  <c:v>8.9109999999999995E-2</c:v>
                </c:pt>
                <c:pt idx="19">
                  <c:v>8.8520000000000001E-2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46-43EA-8DEF-9D993912C2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2143456"/>
        <c:axId val="1083534272"/>
      </c:barChart>
      <c:lineChart>
        <c:grouping val="standard"/>
        <c:varyColors val="0"/>
        <c:ser>
          <c:idx val="1"/>
          <c:order val="1"/>
          <c:tx>
            <c:v>Índice 1986=100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Hoja1!$G$5:$G$24</c:f>
              <c:numCache>
                <c:formatCode>General</c:formatCode>
                <c:ptCount val="20"/>
                <c:pt idx="0" formatCode="_(* #,##0.00_);_(* \(#,##0.00\);_(* &quot;-&quot;??_);_(@_)">
                  <c:v>100</c:v>
                </c:pt>
                <c:pt idx="1">
                  <c:v>102.529</c:v>
                </c:pt>
                <c:pt idx="2">
                  <c:v>100.52250746999999</c:v>
                </c:pt>
                <c:pt idx="3">
                  <c:v>93.478895371577096</c:v>
                </c:pt>
                <c:pt idx="4">
                  <c:v>92.228147751505404</c:v>
                </c:pt>
                <c:pt idx="5">
                  <c:v>101.91025870245845</c:v>
                </c:pt>
                <c:pt idx="6">
                  <c:v>112.40599624622463</c:v>
                </c:pt>
                <c:pt idx="7">
                  <c:v>119.43249507157614</c:v>
                </c:pt>
                <c:pt idx="8">
                  <c:v>126.39540953424903</c:v>
                </c:pt>
                <c:pt idx="9">
                  <c:v>122.79946013299964</c:v>
                </c:pt>
                <c:pt idx="10">
                  <c:v>129.58658629455053</c:v>
                </c:pt>
                <c:pt idx="11">
                  <c:v>140.09735430890152</c:v>
                </c:pt>
                <c:pt idx="12">
                  <c:v>145.49110244979423</c:v>
                </c:pt>
                <c:pt idx="13">
                  <c:v>140.56622863186868</c:v>
                </c:pt>
                <c:pt idx="14">
                  <c:v>139.45716108796324</c:v>
                </c:pt>
                <c:pt idx="15">
                  <c:v>133.30849485559494</c:v>
                </c:pt>
                <c:pt idx="16">
                  <c:v>118.78586742602643</c:v>
                </c:pt>
                <c:pt idx="17">
                  <c:v>129.42314185402711</c:v>
                </c:pt>
                <c:pt idx="18">
                  <c:v>140.95603802463947</c:v>
                </c:pt>
                <c:pt idx="19">
                  <c:v>153.43346651058056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2346-43EA-8DEF-9D993912C2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35518352"/>
        <c:axId val="981935696"/>
      </c:lineChart>
      <c:catAx>
        <c:axId val="133214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083534272"/>
        <c:crosses val="autoZero"/>
        <c:auto val="1"/>
        <c:lblAlgn val="ctr"/>
        <c:lblOffset val="100"/>
        <c:noMultiLvlLbl val="0"/>
      </c:catAx>
      <c:valAx>
        <c:axId val="1083534272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332143456"/>
        <c:crosses val="autoZero"/>
        <c:crossBetween val="between"/>
      </c:valAx>
      <c:valAx>
        <c:axId val="981935696"/>
        <c:scaling>
          <c:orientation val="minMax"/>
        </c:scaling>
        <c:delete val="0"/>
        <c:axPos val="r"/>
        <c:numFmt formatCode="_(* #,##0.00_);_(* \(#,##0.0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535518352"/>
        <c:crosses val="max"/>
        <c:crossBetween val="between"/>
      </c:valAx>
      <c:catAx>
        <c:axId val="1535518352"/>
        <c:scaling>
          <c:orientation val="minMax"/>
        </c:scaling>
        <c:delete val="1"/>
        <c:axPos val="b"/>
        <c:majorTickMark val="out"/>
        <c:minorTickMark val="none"/>
        <c:tickLblPos val="nextTo"/>
        <c:crossAx val="9819356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data id="0">
      <cx:strDim type="cat">
        <cx:f>'7 y 8 BCRA'!$B$4:$B$6</cx:f>
        <cx:lvl ptCount="3">
          <cx:pt idx="0">RESERVAS INTERNACIONALES</cx:pt>
          <cx:pt idx="1">TÍTULOS PUBLICOS</cx:pt>
          <cx:pt idx="2">Otros activos</cx:pt>
        </cx:lvl>
      </cx:strDim>
      <cx:numDim type="size">
        <cx:f>'7 y 8 BCRA'!$C$4:$C$6</cx:f>
        <cx:lvl ptCount="3" formatCode="0,0%">
          <cx:pt idx="0">0.1444835762449429</cx:pt>
          <cx:pt idx="1">0.59995854096139978</cx:pt>
          <cx:pt idx="2">0.25600000000000001</cx:pt>
        </cx:lvl>
      </cx:numDim>
    </cx:data>
  </cx:chartData>
  <cx:chart>
    <cx:plotArea>
      <cx:plotAreaRegion>
        <cx:series layoutId="treemap" uniqueId="{D8A4E04D-11E1-459C-BFDF-51213CF7ECE7}"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100" b="0" i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s-AR" sz="1100">
                  <a:solidFill>
                    <a:schemeClr val="bg1"/>
                  </a:solidFill>
                </a:endParaRPr>
              </a:p>
            </cx:txPr>
            <cx:visibility seriesName="0" categoryName="1" value="1"/>
            <cx:separator>. </cx:separator>
          </cx:dataLabels>
          <cx:dataId val="0"/>
          <cx:layoutPr/>
        </cx:series>
      </cx:plotAreaRegion>
    </cx:plotArea>
  </cx:chart>
  <cx:clrMapOvr bg1="lt1" tx1="dk1" bg2="lt2" tx2="dk2" accent1="accent1" accent2="accent2" accent3="accent3" accent4="accent4" accent5="accent5" accent6="accent6" hlink="hlink" folHlink="folHlink"/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data id="0">
      <cx:strDim type="cat">
        <cx:f>'7 y 8 BCRA'!$B$9:$B$12</cx:f>
        <cx:lvl ptCount="4">
          <cx:pt idx="0">BASE MONETARIA </cx:pt>
          <cx:pt idx="1">TITULOS EMITIDOS POR EL BCRA</cx:pt>
          <cx:pt idx="2">OBLIGACIONES POR OPERACIONES DE PASE</cx:pt>
          <cx:pt idx="3">Otros pasivos</cx:pt>
        </cx:lvl>
      </cx:strDim>
      <cx:numDim type="size">
        <cx:f>'7 y 8 BCRA'!$C$9:$C$12</cx:f>
        <cx:lvl ptCount="4" formatCode="0,0%">
          <cx:pt idx="0">0.15664040118534872</cx:pt>
          <cx:pt idx="1">0.43937594442203687</cx:pt>
          <cx:pt idx="2">0.121</cx:pt>
          <cx:pt idx="3">0.28299999999999997</cx:pt>
        </cx:lvl>
      </cx:numDim>
    </cx:data>
  </cx:chartData>
  <cx:chart>
    <cx:plotArea>
      <cx:plotAreaRegion>
        <cx:series layoutId="treemap" uniqueId="{4BF00C1C-BFA7-4896-8771-E737F2465E45}">
          <cx:tx>
            <cx:txData>
              <cx:f>'7 y 8 BCRA'!$B$8</cx:f>
              <cx:v/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900" b="0" i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s-AR">
                  <a:solidFill>
                    <a:schemeClr val="bg1"/>
                  </a:solidFill>
                </a:endParaRPr>
              </a:p>
            </cx:txPr>
            <cx:visibility seriesName="0" categoryName="1" value="1"/>
            <cx:separator>
</cx:separator>
          </cx:dataLabels>
          <cx:dataId val="0"/>
          <cx:layoutPr/>
        </cx:series>
      </cx:plotAreaRegion>
    </cx:plotArea>
  </cx:chart>
  <cx:clrMapOvr bg1="lt1" tx1="dk1" bg2="lt2" tx2="dk2" accent1="accent1" accent2="accent2" accent3="accent3" accent4="accent4" accent5="accent5" accent6="accent6" hlink="hlink" folHlink="folHlink"/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0.21519</cdr:x>
      <cdr:y>0.08317</cdr:y>
    </cdr:from>
    <cdr:to>
      <cdr:x>0.48636</cdr:x>
      <cdr:y>0.97653</cdr:y>
    </cdr:to>
    <cdr:sp macro="" textlink="">
      <cdr:nvSpPr>
        <cdr:cNvPr id="2" name="Rectángulo 1">
          <a:extLst xmlns:a="http://schemas.openxmlformats.org/drawingml/2006/main">
            <a:ext uri="{FF2B5EF4-FFF2-40B4-BE49-F238E27FC236}">
              <a16:creationId xmlns:a16="http://schemas.microsoft.com/office/drawing/2014/main" id="{0B450B35-C2AF-F575-D118-2EFBA234B6EC}"/>
            </a:ext>
          </a:extLst>
        </cdr:cNvPr>
        <cdr:cNvSpPr/>
      </cdr:nvSpPr>
      <cdr:spPr>
        <a:xfrm xmlns:a="http://schemas.openxmlformats.org/drawingml/2006/main">
          <a:off x="1425450" y="329610"/>
          <a:ext cx="1796216" cy="3540642"/>
        </a:xfrm>
        <a:prstGeom xmlns:a="http://schemas.openxmlformats.org/drawingml/2006/main" prst="rect">
          <a:avLst/>
        </a:prstGeom>
        <a:solidFill xmlns:a="http://schemas.openxmlformats.org/drawingml/2006/main">
          <a:srgbClr val="0097A7">
            <a:alpha val="16863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chemeClr val="lt1"/>
              </a:solidFill>
              <a:latin typeface="+mn-lt"/>
              <a:ea typeface="+mn-ea"/>
              <a:cs typeface="+mn-cs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chemeClr val="lt1"/>
              </a:solidFill>
              <a:latin typeface="+mn-lt"/>
              <a:ea typeface="+mn-ea"/>
              <a:cs typeface="+mn-cs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chemeClr val="lt1"/>
              </a:solidFill>
              <a:latin typeface="+mn-lt"/>
              <a:ea typeface="+mn-ea"/>
              <a:cs typeface="+mn-cs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chemeClr val="lt1"/>
              </a:solidFill>
              <a:latin typeface="+mn-lt"/>
              <a:ea typeface="+mn-ea"/>
              <a:cs typeface="+mn-cs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chemeClr val="lt1"/>
              </a:solidFill>
              <a:latin typeface="+mn-lt"/>
              <a:ea typeface="+mn-ea"/>
              <a:cs typeface="+mn-cs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chemeClr val="lt1"/>
              </a:solidFill>
              <a:latin typeface="+mn-lt"/>
              <a:ea typeface="+mn-ea"/>
              <a:cs typeface="+mn-cs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chemeClr val="lt1"/>
              </a:solidFill>
              <a:latin typeface="+mn-lt"/>
              <a:ea typeface="+mn-ea"/>
              <a:cs typeface="+mn-cs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chemeClr val="lt1"/>
              </a:solidFill>
              <a:latin typeface="+mn-lt"/>
              <a:ea typeface="+mn-ea"/>
              <a:cs typeface="+mn-cs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chemeClr val="lt1"/>
              </a:solidFill>
              <a:latin typeface="+mn-lt"/>
              <a:ea typeface="+mn-ea"/>
              <a:cs typeface="+mn-cs"/>
              <a:sym typeface="Arial"/>
            </a:defRPr>
          </a:lvl9pPr>
        </a:lstStyle>
        <a:p xmlns:a="http://schemas.openxmlformats.org/drawingml/2006/main">
          <a:pPr algn="ctr"/>
          <a:endParaRPr lang="es-AR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e977767f16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e977767f16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4431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e977767f1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e977767f1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e977767f1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e977767f1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1989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e977767f1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e977767f1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56015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e977767f16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e977767f16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e977767f16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e977767f16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9275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e977767f16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e977767f16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e977767f16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e977767f16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90731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e977767f16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e977767f16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24650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e977767f16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e977767f16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10952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e977767f16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e977767f16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71697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e977767f16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e977767f16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65361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e977767f16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e977767f16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7" Type="http://schemas.openxmlformats.org/officeDocument/2006/relationships/image" Target="../media/image5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.jpg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5.png" /><Relationship Id="rId4" Type="http://schemas.openxmlformats.org/officeDocument/2006/relationships/image" Target="../media/image2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Relationship Id="rId6" Type="http://schemas.openxmlformats.org/officeDocument/2006/relationships/chart" Target="../charts/chart1.xml" /><Relationship Id="rId5" Type="http://schemas.openxmlformats.org/officeDocument/2006/relationships/image" Target="../media/image5.png" /><Relationship Id="rId4" Type="http://schemas.openxmlformats.org/officeDocument/2006/relationships/image" Target="../media/image2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Relationship Id="rId6" Type="http://schemas.openxmlformats.org/officeDocument/2006/relationships/chart" Target="../charts/chart2.xml" /><Relationship Id="rId5" Type="http://schemas.openxmlformats.org/officeDocument/2006/relationships/image" Target="../media/image5.png" /><Relationship Id="rId4" Type="http://schemas.openxmlformats.org/officeDocument/2006/relationships/image" Target="../media/image2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Relationship Id="rId6" Type="http://schemas.openxmlformats.org/officeDocument/2006/relationships/chart" Target="../charts/chart3.xml" /><Relationship Id="rId5" Type="http://schemas.openxmlformats.org/officeDocument/2006/relationships/image" Target="../media/image5.png" /><Relationship Id="rId4" Type="http://schemas.openxmlformats.org/officeDocument/2006/relationships/image" Target="../media/image2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5.png" /><Relationship Id="rId4" Type="http://schemas.openxmlformats.org/officeDocument/2006/relationships/image" Target="../media/image2.png" 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14/relationships/chartEx" Target="../charts/chartEx2.xml" /><Relationship Id="rId3" Type="http://schemas.openxmlformats.org/officeDocument/2006/relationships/image" Target="../media/image1.png" /><Relationship Id="rId7" Type="http://schemas.openxmlformats.org/officeDocument/2006/relationships/image" Target="../media/image6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Relationship Id="rId6" Type="http://schemas.microsoft.com/office/2014/relationships/chartEx" Target="../charts/chartEx1.xml" /><Relationship Id="rId5" Type="http://schemas.openxmlformats.org/officeDocument/2006/relationships/image" Target="../media/image5.png" /><Relationship Id="rId4" Type="http://schemas.openxmlformats.org/officeDocument/2006/relationships/image" Target="../media/image2.png" /><Relationship Id="rId9" Type="http://schemas.openxmlformats.org/officeDocument/2006/relationships/image" Target="../media/image7.png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 /><Relationship Id="rId13" Type="http://schemas.openxmlformats.org/officeDocument/2006/relationships/image" Target="../media/image15.svg" /><Relationship Id="rId3" Type="http://schemas.openxmlformats.org/officeDocument/2006/relationships/image" Target="../media/image1.png" /><Relationship Id="rId7" Type="http://schemas.openxmlformats.org/officeDocument/2006/relationships/image" Target="../media/image9.svg" /><Relationship Id="rId12" Type="http://schemas.openxmlformats.org/officeDocument/2006/relationships/image" Target="../media/image14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8.png" /><Relationship Id="rId11" Type="http://schemas.openxmlformats.org/officeDocument/2006/relationships/image" Target="../media/image13.svg" /><Relationship Id="rId5" Type="http://schemas.openxmlformats.org/officeDocument/2006/relationships/image" Target="../media/image5.png" /><Relationship Id="rId10" Type="http://schemas.openxmlformats.org/officeDocument/2006/relationships/image" Target="../media/image12.png" /><Relationship Id="rId4" Type="http://schemas.openxmlformats.org/officeDocument/2006/relationships/image" Target="../media/image2.png" /><Relationship Id="rId9" Type="http://schemas.openxmlformats.org/officeDocument/2006/relationships/image" Target="../media/image11.svg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 /><Relationship Id="rId3" Type="http://schemas.openxmlformats.org/officeDocument/2006/relationships/image" Target="../media/image1.png" /><Relationship Id="rId7" Type="http://schemas.openxmlformats.org/officeDocument/2006/relationships/image" Target="../media/image9.sv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8.png" /><Relationship Id="rId11" Type="http://schemas.openxmlformats.org/officeDocument/2006/relationships/image" Target="../media/image13.svg" /><Relationship Id="rId5" Type="http://schemas.openxmlformats.org/officeDocument/2006/relationships/image" Target="../media/image5.png" /><Relationship Id="rId10" Type="http://schemas.openxmlformats.org/officeDocument/2006/relationships/image" Target="../media/image12.png" /><Relationship Id="rId4" Type="http://schemas.openxmlformats.org/officeDocument/2006/relationships/image" Target="../media/image2.png" /><Relationship Id="rId9" Type="http://schemas.openxmlformats.org/officeDocument/2006/relationships/image" Target="../media/image11.sv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Relationship Id="rId6" Type="http://schemas.openxmlformats.org/officeDocument/2006/relationships/chart" Target="../charts/chart4.xml" /><Relationship Id="rId5" Type="http://schemas.openxmlformats.org/officeDocument/2006/relationships/image" Target="../media/image5.png" /><Relationship Id="rId4" Type="http://schemas.openxmlformats.org/officeDocument/2006/relationships/image" Target="../media/image2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png" /><Relationship Id="rId5" Type="http://schemas.openxmlformats.org/officeDocument/2006/relationships/image" Target="../media/image2.png" /><Relationship Id="rId4" Type="http://schemas.openxmlformats.org/officeDocument/2006/relationships/image" Target="../media/image1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png" /><Relationship Id="rId5" Type="http://schemas.openxmlformats.org/officeDocument/2006/relationships/image" Target="../media/image2.png" /><Relationship Id="rId4" Type="http://schemas.openxmlformats.org/officeDocument/2006/relationships/image" Target="../media/image1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png" /><Relationship Id="rId5" Type="http://schemas.openxmlformats.org/officeDocument/2006/relationships/image" Target="../media/image2.png" /><Relationship Id="rId4" Type="http://schemas.openxmlformats.org/officeDocument/2006/relationships/image" Target="../media/image1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5.png" /><Relationship Id="rId4" Type="http://schemas.openxmlformats.org/officeDocument/2006/relationships/image" Target="../media/image2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9F6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1493800"/>
            <a:ext cx="3935400" cy="247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600" b="1" dirty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Paritarias, dolarización y proyecto obrero</a:t>
            </a:r>
            <a:endParaRPr sz="3600" b="1" dirty="0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4010500"/>
            <a:ext cx="39354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solidFill>
                  <a:srgbClr val="333333"/>
                </a:solidFill>
              </a:rPr>
              <a:t>Mariano de Miguel</a:t>
            </a:r>
            <a:endParaRPr sz="2400" dirty="0">
              <a:solidFill>
                <a:srgbClr val="333333"/>
              </a:solidFill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97350" y="1320922"/>
            <a:ext cx="5048424" cy="113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6">
            <a:alphaModFix/>
          </a:blip>
          <a:srcRect l="16387"/>
          <a:stretch/>
        </p:blipFill>
        <p:spPr>
          <a:xfrm>
            <a:off x="4527125" y="1970200"/>
            <a:ext cx="4213200" cy="2832900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ctrTitle"/>
          </p:nvPr>
        </p:nvSpPr>
        <p:spPr>
          <a:xfrm>
            <a:off x="311700" y="2095261"/>
            <a:ext cx="8520600" cy="95407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5000" b="1" dirty="0">
                <a:solidFill>
                  <a:srgbClr val="333333"/>
                </a:solidFill>
                <a:highlight>
                  <a:srgbClr val="FCC238"/>
                </a:highlight>
                <a:latin typeface="Poppins"/>
                <a:ea typeface="Poppins"/>
                <a:cs typeface="Poppins"/>
                <a:sym typeface="Poppins"/>
              </a:rPr>
              <a:t>Piso salarial docente</a:t>
            </a:r>
            <a:endParaRPr sz="3000" b="1" dirty="0">
              <a:solidFill>
                <a:srgbClr val="333333"/>
              </a:solidFill>
              <a:highlight>
                <a:srgbClr val="FCC238"/>
              </a:highlight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080526" y="3289675"/>
            <a:ext cx="11305051" cy="2714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2075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8"/>
          <p:cNvSpPr txBox="1">
            <a:spLocks noGrp="1"/>
          </p:cNvSpPr>
          <p:nvPr>
            <p:ph type="ctrTitle"/>
          </p:nvPr>
        </p:nvSpPr>
        <p:spPr>
          <a:xfrm>
            <a:off x="88771" y="77715"/>
            <a:ext cx="3879597" cy="116952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1800" b="1" dirty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Piso salarial docente y proyecciones de inflación.</a:t>
            </a:r>
            <a:br>
              <a:rPr lang="es" sz="1800" b="1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s-ES" sz="1400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Variación acumulada a cada mes sobre la base de febrero 2023.</a:t>
            </a:r>
            <a:endParaRPr sz="1800" dirty="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C2229A9D-F7D5-296B-376E-1F77FD03D8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91636"/>
              </p:ext>
            </p:extLst>
          </p:nvPr>
        </p:nvGraphicFramePr>
        <p:xfrm>
          <a:off x="2465614" y="914200"/>
          <a:ext cx="6678386" cy="422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D8197A0E-817B-8973-F191-45F10E55830E}"/>
              </a:ext>
            </a:extLst>
          </p:cNvPr>
          <p:cNvSpPr txBox="1"/>
          <p:nvPr/>
        </p:nvSpPr>
        <p:spPr>
          <a:xfrm>
            <a:off x="393630" y="1413023"/>
            <a:ext cx="1634939" cy="32316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s" sz="1200" dirty="0">
                <a:latin typeface="Poppins"/>
                <a:cs typeface="Poppins"/>
                <a:sym typeface="Poppins"/>
              </a:rPr>
              <a:t>En este año paritario, e</a:t>
            </a:r>
            <a:r>
              <a:rPr lang="es" sz="1200" b="1" dirty="0">
                <a:latin typeface="Poppins"/>
                <a:cs typeface="Poppins"/>
                <a:sym typeface="Poppins"/>
              </a:rPr>
              <a:t>l piso salarial docente acumulará a diciembre 2023 </a:t>
            </a:r>
            <a:r>
              <a:rPr lang="es" sz="1200" dirty="0">
                <a:latin typeface="Poppins"/>
                <a:cs typeface="Poppins"/>
                <a:sym typeface="Poppins"/>
              </a:rPr>
              <a:t>(alcance del último acuerdo) </a:t>
            </a:r>
            <a:r>
              <a:rPr lang="es" sz="1200" b="1" dirty="0">
                <a:latin typeface="Poppins"/>
                <a:cs typeface="Poppins"/>
                <a:sym typeface="Poppins"/>
              </a:rPr>
              <a:t>una suba nominal del 176,7% </a:t>
            </a:r>
            <a:r>
              <a:rPr lang="es" sz="1200" dirty="0">
                <a:latin typeface="Poppins"/>
                <a:cs typeface="Poppins"/>
                <a:sym typeface="Poppins"/>
              </a:rPr>
              <a:t>sobre el mes base del acuerdo (feb-23). </a:t>
            </a:r>
            <a:r>
              <a:rPr lang="es" sz="1200" b="1" dirty="0">
                <a:latin typeface="Poppins"/>
                <a:cs typeface="Poppins"/>
                <a:sym typeface="Poppins"/>
              </a:rPr>
              <a:t>La recomposición está muy por encima de las proyecciones de inflación para el período.  </a:t>
            </a:r>
            <a:endParaRPr lang="es-AR" sz="1200" b="1" dirty="0"/>
          </a:p>
        </p:txBody>
      </p:sp>
      <p:sp>
        <p:nvSpPr>
          <p:cNvPr id="8" name="Google Shape;109;p18">
            <a:extLst>
              <a:ext uri="{FF2B5EF4-FFF2-40B4-BE49-F238E27FC236}">
                <a16:creationId xmlns:a16="http://schemas.microsoft.com/office/drawing/2014/main" id="{B31C5480-0D87-F1F6-ACB1-DEF47A85C440}"/>
              </a:ext>
            </a:extLst>
          </p:cNvPr>
          <p:cNvSpPr txBox="1">
            <a:spLocks/>
          </p:cNvSpPr>
          <p:nvPr/>
        </p:nvSpPr>
        <p:spPr>
          <a:xfrm>
            <a:off x="47425" y="4589532"/>
            <a:ext cx="2515022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990"/>
            </a:pPr>
            <a:r>
              <a:rPr lang="es-ES" sz="800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Fuente: IPC INDEC hasta sept-23. Luego REM-BCRA. Proyección mediana, percentil 25 (optimista) y percentil 75 (pesimista). </a:t>
            </a:r>
            <a:endParaRPr lang="es-ES" sz="1000" dirty="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8"/>
          <p:cNvSpPr txBox="1">
            <a:spLocks noGrp="1"/>
          </p:cNvSpPr>
          <p:nvPr>
            <p:ph type="ctrTitle"/>
          </p:nvPr>
        </p:nvSpPr>
        <p:spPr>
          <a:xfrm>
            <a:off x="88771" y="77715"/>
            <a:ext cx="3879597" cy="116952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1800" b="1" dirty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Piso salarial docente en términos reales.</a:t>
            </a:r>
            <a:br>
              <a:rPr lang="es" sz="1800" b="1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s-ES" sz="1400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Ganancia acumulada a cada mes sobre la base de febrero 2023.</a:t>
            </a:r>
            <a:endParaRPr sz="1800" dirty="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8197A0E-817B-8973-F191-45F10E55830E}"/>
              </a:ext>
            </a:extLst>
          </p:cNvPr>
          <p:cNvSpPr txBox="1"/>
          <p:nvPr/>
        </p:nvSpPr>
        <p:spPr>
          <a:xfrm>
            <a:off x="393630" y="1264165"/>
            <a:ext cx="1634939" cy="341632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s" sz="1200" b="1" dirty="0">
                <a:latin typeface="Poppins"/>
                <a:cs typeface="Poppins"/>
                <a:sym typeface="Poppins"/>
              </a:rPr>
              <a:t>En todos los meses del año paritario</a:t>
            </a:r>
            <a:r>
              <a:rPr lang="es" sz="1200" dirty="0">
                <a:latin typeface="Poppins"/>
                <a:cs typeface="Poppins"/>
                <a:sym typeface="Poppins"/>
              </a:rPr>
              <a:t>, el piso salarial docente acumuló </a:t>
            </a:r>
            <a:r>
              <a:rPr lang="es" sz="1200" b="1" dirty="0">
                <a:latin typeface="Poppins"/>
                <a:cs typeface="Poppins"/>
                <a:sym typeface="Poppins"/>
              </a:rPr>
              <a:t>ganancias en términos reales que superaron siempre los dos dígitos</a:t>
            </a:r>
            <a:r>
              <a:rPr lang="es" sz="1200" dirty="0">
                <a:latin typeface="Poppins"/>
                <a:cs typeface="Poppins"/>
                <a:sym typeface="Poppins"/>
              </a:rPr>
              <a:t>.</a:t>
            </a:r>
          </a:p>
          <a:p>
            <a:r>
              <a:rPr lang="es" sz="1200" dirty="0">
                <a:latin typeface="Poppins"/>
                <a:cs typeface="Poppins"/>
                <a:sym typeface="Poppins"/>
              </a:rPr>
              <a:t>Conforme a las proyecciones de inflación, se espera que esta tendencia se mantenga en el último trimestre del año. </a:t>
            </a:r>
            <a:endParaRPr lang="es-AR" sz="1200" dirty="0"/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5AB194EF-2F16-9255-3644-4BF525DA6E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597122"/>
              </p:ext>
            </p:extLst>
          </p:nvPr>
        </p:nvGraphicFramePr>
        <p:xfrm>
          <a:off x="2385391" y="1167787"/>
          <a:ext cx="6758609" cy="3975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Google Shape;109;p18">
            <a:extLst>
              <a:ext uri="{FF2B5EF4-FFF2-40B4-BE49-F238E27FC236}">
                <a16:creationId xmlns:a16="http://schemas.microsoft.com/office/drawing/2014/main" id="{98FDB772-2BD9-3724-6ECF-36E12E693236}"/>
              </a:ext>
            </a:extLst>
          </p:cNvPr>
          <p:cNvSpPr txBox="1">
            <a:spLocks/>
          </p:cNvSpPr>
          <p:nvPr/>
        </p:nvSpPr>
        <p:spPr>
          <a:xfrm>
            <a:off x="47425" y="4712643"/>
            <a:ext cx="2515022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990"/>
            </a:pPr>
            <a:r>
              <a:rPr lang="es-ES" sz="800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Fuente: IPC INDEC hasta sept-23. Luego REM-BCRA. Proyección mediana.</a:t>
            </a:r>
            <a:endParaRPr lang="es-ES" sz="1000" dirty="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842350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8"/>
          <p:cNvSpPr txBox="1">
            <a:spLocks noGrp="1"/>
          </p:cNvSpPr>
          <p:nvPr>
            <p:ph type="ctrTitle"/>
          </p:nvPr>
        </p:nvSpPr>
        <p:spPr>
          <a:xfrm>
            <a:off x="88771" y="77715"/>
            <a:ext cx="3879597" cy="116952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1800" b="1" dirty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Piso salarial docente en términos reales.</a:t>
            </a:r>
            <a:br>
              <a:rPr lang="es" sz="1800" b="1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s-ES" sz="1400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Ganancia acumulada en el año paritario como % del piso salarial docente.</a:t>
            </a:r>
            <a:endParaRPr sz="1800" dirty="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8197A0E-817B-8973-F191-45F10E55830E}"/>
              </a:ext>
            </a:extLst>
          </p:cNvPr>
          <p:cNvSpPr txBox="1"/>
          <p:nvPr/>
        </p:nvSpPr>
        <p:spPr>
          <a:xfrm>
            <a:off x="393630" y="1845285"/>
            <a:ext cx="1634939" cy="230832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s" sz="1200" b="1" dirty="0">
                <a:latin typeface="Poppins"/>
                <a:cs typeface="Poppins"/>
                <a:sym typeface="Poppins"/>
              </a:rPr>
              <a:t>Las ganancias acumuladas</a:t>
            </a:r>
            <a:r>
              <a:rPr lang="es" sz="1200" dirty="0">
                <a:latin typeface="Poppins"/>
                <a:cs typeface="Poppins"/>
                <a:sym typeface="Poppins"/>
              </a:rPr>
              <a:t> a lo largo del año paritario </a:t>
            </a:r>
            <a:r>
              <a:rPr lang="es" sz="1200" b="1" dirty="0">
                <a:latin typeface="Poppins"/>
                <a:cs typeface="Poppins"/>
                <a:sym typeface="Poppins"/>
              </a:rPr>
              <a:t>equivalen a haber cobrado, en los 10 meses acordados </a:t>
            </a:r>
            <a:r>
              <a:rPr lang="es" sz="1200" dirty="0">
                <a:latin typeface="Poppins"/>
                <a:cs typeface="Poppins"/>
                <a:sym typeface="Poppins"/>
              </a:rPr>
              <a:t>del año paritario (mar-2023 a dic-2023), </a:t>
            </a:r>
            <a:r>
              <a:rPr lang="es" sz="1200" b="1" dirty="0">
                <a:latin typeface="Poppins"/>
                <a:cs typeface="Poppins"/>
                <a:sym typeface="Poppins"/>
              </a:rPr>
              <a:t>casi dos pisos salariales adicionales. </a:t>
            </a:r>
            <a:endParaRPr lang="es-AR" sz="1200" b="1" dirty="0"/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860DF7AC-3540-1A94-8252-310DCB459E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965839"/>
              </p:ext>
            </p:extLst>
          </p:nvPr>
        </p:nvGraphicFramePr>
        <p:xfrm>
          <a:off x="2152996" y="1247236"/>
          <a:ext cx="6991004" cy="389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Google Shape;109;p18">
            <a:extLst>
              <a:ext uri="{FF2B5EF4-FFF2-40B4-BE49-F238E27FC236}">
                <a16:creationId xmlns:a16="http://schemas.microsoft.com/office/drawing/2014/main" id="{477C0060-8363-6D56-3137-C3B5DECFEDF8}"/>
              </a:ext>
            </a:extLst>
          </p:cNvPr>
          <p:cNvSpPr txBox="1">
            <a:spLocks/>
          </p:cNvSpPr>
          <p:nvPr/>
        </p:nvSpPr>
        <p:spPr>
          <a:xfrm>
            <a:off x="47425" y="4712643"/>
            <a:ext cx="2515022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990"/>
            </a:pPr>
            <a:r>
              <a:rPr lang="es-ES" sz="800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Fuente: IPC INDEC hasta sept-23. Luego REM-BCRA. Proyección mediana.</a:t>
            </a:r>
            <a:endParaRPr lang="es-ES" sz="1000" dirty="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079609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ctrTitle"/>
          </p:nvPr>
        </p:nvSpPr>
        <p:spPr>
          <a:xfrm>
            <a:off x="311699" y="1325270"/>
            <a:ext cx="8520600" cy="249296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5000" b="1" dirty="0">
                <a:solidFill>
                  <a:srgbClr val="333333"/>
                </a:solidFill>
                <a:highlight>
                  <a:srgbClr val="FCC238"/>
                </a:highlight>
                <a:latin typeface="Poppins"/>
                <a:ea typeface="Poppins"/>
                <a:cs typeface="Poppins"/>
                <a:sym typeface="Poppins"/>
              </a:rPr>
              <a:t>Implicancias de la dolarización para el mundo del trabajo</a:t>
            </a:r>
            <a:endParaRPr sz="3000" b="1" dirty="0">
              <a:solidFill>
                <a:srgbClr val="333333"/>
              </a:solidFill>
              <a:highlight>
                <a:srgbClr val="FCC238"/>
              </a:highlight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080526" y="3289675"/>
            <a:ext cx="11305051" cy="271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09;p18">
            <a:extLst>
              <a:ext uri="{FF2B5EF4-FFF2-40B4-BE49-F238E27FC236}">
                <a16:creationId xmlns:a16="http://schemas.microsoft.com/office/drawing/2014/main" id="{AFEAADF2-AA70-ED04-6492-5D0B0744F11A}"/>
              </a:ext>
            </a:extLst>
          </p:cNvPr>
          <p:cNvSpPr txBox="1">
            <a:spLocks/>
          </p:cNvSpPr>
          <p:nvPr/>
        </p:nvSpPr>
        <p:spPr>
          <a:xfrm>
            <a:off x="255143" y="250274"/>
            <a:ext cx="3879597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990"/>
            </a:pPr>
            <a:r>
              <a:rPr lang="es-ES" sz="2000" b="1" dirty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El “costo de entrada” de la dolarización.</a:t>
            </a:r>
            <a:endParaRPr lang="es-ES" sz="2000" dirty="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F18F821B-2C4C-0044-7240-62D3ABB0DCF5}"/>
              </a:ext>
            </a:extLst>
          </p:cNvPr>
          <p:cNvGrpSpPr/>
          <p:nvPr/>
        </p:nvGrpSpPr>
        <p:grpSpPr>
          <a:xfrm>
            <a:off x="180715" y="1572134"/>
            <a:ext cx="4763425" cy="3143652"/>
            <a:chOff x="2275114" y="1752600"/>
            <a:chExt cx="7238998" cy="4691743"/>
          </a:xfrm>
        </p:grpSpPr>
        <p:sp>
          <p:nvSpPr>
            <p:cNvPr id="44" name="CuadroTexto 10">
              <a:extLst>
                <a:ext uri="{FF2B5EF4-FFF2-40B4-BE49-F238E27FC236}">
                  <a16:creationId xmlns:a16="http://schemas.microsoft.com/office/drawing/2014/main" id="{D3AB88F1-1596-8BE4-E57F-6E9F6648E2D9}"/>
                </a:ext>
              </a:extLst>
            </p:cNvPr>
            <p:cNvSpPr txBox="1"/>
            <p:nvPr/>
          </p:nvSpPr>
          <p:spPr>
            <a:xfrm>
              <a:off x="5910941" y="2688772"/>
              <a:ext cx="3428998" cy="2710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Base monetaria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Encajes (en $ y USD)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Pases y </a:t>
              </a:r>
              <a:r>
                <a:rPr kumimoji="0" lang="es-E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Leliqs</a:t>
              </a:r>
              <a:r>
                <a: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 (en $)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Compromisos en USD (Swap con China, BIS, entre otros).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cxnSp>
          <p:nvCxnSpPr>
            <p:cNvPr id="37" name="Conector recto 36">
              <a:extLst>
                <a:ext uri="{FF2B5EF4-FFF2-40B4-BE49-F238E27FC236}">
                  <a16:creationId xmlns:a16="http://schemas.microsoft.com/office/drawing/2014/main" id="{8E98A244-BA49-5AA1-395D-D749945A28D1}"/>
                </a:ext>
              </a:extLst>
            </p:cNvPr>
            <p:cNvCxnSpPr>
              <a:cxnSpLocks/>
            </p:cNvCxnSpPr>
            <p:nvPr/>
          </p:nvCxnSpPr>
          <p:spPr>
            <a:xfrm>
              <a:off x="2275114" y="2438400"/>
              <a:ext cx="7141028" cy="0"/>
            </a:xfrm>
            <a:prstGeom prst="line">
              <a:avLst/>
            </a:prstGeom>
            <a:noFill/>
            <a:ln w="57150" cap="flat" cmpd="sng" algn="ctr">
              <a:solidFill>
                <a:srgbClr val="50545A"/>
              </a:solidFill>
              <a:prstDash val="solid"/>
              <a:miter lim="800000"/>
            </a:ln>
            <a:effectLst/>
          </p:spPr>
        </p:cxnSp>
        <p:cxnSp>
          <p:nvCxnSpPr>
            <p:cNvPr id="38" name="Conector recto 37">
              <a:extLst>
                <a:ext uri="{FF2B5EF4-FFF2-40B4-BE49-F238E27FC236}">
                  <a16:creationId xmlns:a16="http://schemas.microsoft.com/office/drawing/2014/main" id="{736404D7-5958-3319-4DCB-56FE7B38722C}"/>
                </a:ext>
              </a:extLst>
            </p:cNvPr>
            <p:cNvCxnSpPr>
              <a:cxnSpLocks/>
            </p:cNvCxnSpPr>
            <p:nvPr/>
          </p:nvCxnSpPr>
          <p:spPr>
            <a:xfrm>
              <a:off x="5889171" y="1752600"/>
              <a:ext cx="0" cy="4691743"/>
            </a:xfrm>
            <a:prstGeom prst="line">
              <a:avLst/>
            </a:prstGeom>
            <a:noFill/>
            <a:ln w="57150" cap="flat" cmpd="sng" algn="ctr">
              <a:solidFill>
                <a:srgbClr val="50545A"/>
              </a:solidFill>
              <a:prstDash val="solid"/>
              <a:miter lim="800000"/>
            </a:ln>
            <a:effectLst/>
          </p:spPr>
        </p:cxnSp>
        <p:cxnSp>
          <p:nvCxnSpPr>
            <p:cNvPr id="39" name="Conector recto 38">
              <a:extLst>
                <a:ext uri="{FF2B5EF4-FFF2-40B4-BE49-F238E27FC236}">
                  <a16:creationId xmlns:a16="http://schemas.microsoft.com/office/drawing/2014/main" id="{028CFFC8-BB08-5178-C6FF-5511A098F161}"/>
                </a:ext>
              </a:extLst>
            </p:cNvPr>
            <p:cNvCxnSpPr>
              <a:cxnSpLocks/>
            </p:cNvCxnSpPr>
            <p:nvPr/>
          </p:nvCxnSpPr>
          <p:spPr>
            <a:xfrm>
              <a:off x="5889172" y="6235518"/>
              <a:ext cx="3526971" cy="0"/>
            </a:xfrm>
            <a:prstGeom prst="line">
              <a:avLst/>
            </a:prstGeom>
            <a:noFill/>
            <a:ln w="57150" cap="flat" cmpd="sng" algn="ctr">
              <a:solidFill>
                <a:srgbClr val="50545A"/>
              </a:solidFill>
              <a:prstDash val="solid"/>
              <a:miter lim="800000"/>
            </a:ln>
            <a:effectLst/>
          </p:spPr>
        </p:cxnSp>
        <p:sp>
          <p:nvSpPr>
            <p:cNvPr id="40" name="CuadroTexto 6">
              <a:extLst>
                <a:ext uri="{FF2B5EF4-FFF2-40B4-BE49-F238E27FC236}">
                  <a16:creationId xmlns:a16="http://schemas.microsoft.com/office/drawing/2014/main" id="{D2EEAA02-842B-D13D-9D43-C072C280B2E1}"/>
                </a:ext>
              </a:extLst>
            </p:cNvPr>
            <p:cNvSpPr txBox="1"/>
            <p:nvPr/>
          </p:nvSpPr>
          <p:spPr>
            <a:xfrm>
              <a:off x="2275114" y="1883230"/>
              <a:ext cx="3614053" cy="505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0545A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ACTIVO</a:t>
              </a:r>
              <a:endParaRPr kumimoji="0" lang="es-AR" sz="1200" b="1" i="0" u="none" strike="noStrike" kern="1200" cap="none" spc="0" normalizeH="0" baseline="0" noProof="0" dirty="0">
                <a:ln>
                  <a:noFill/>
                </a:ln>
                <a:solidFill>
                  <a:srgbClr val="50545A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41" name="CuadroTexto 7">
              <a:extLst>
                <a:ext uri="{FF2B5EF4-FFF2-40B4-BE49-F238E27FC236}">
                  <a16:creationId xmlns:a16="http://schemas.microsoft.com/office/drawing/2014/main" id="{61CC8B83-5AE6-1CA4-29F9-2ACB24B14D5A}"/>
                </a:ext>
              </a:extLst>
            </p:cNvPr>
            <p:cNvSpPr txBox="1"/>
            <p:nvPr/>
          </p:nvSpPr>
          <p:spPr>
            <a:xfrm>
              <a:off x="5900059" y="1900535"/>
              <a:ext cx="3614053" cy="505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0545A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PASIVO</a:t>
              </a:r>
              <a:endParaRPr kumimoji="0" lang="es-AR" sz="1200" b="1" i="0" u="none" strike="noStrike" kern="1200" cap="none" spc="0" normalizeH="0" baseline="0" noProof="0" dirty="0">
                <a:ln>
                  <a:noFill/>
                </a:ln>
                <a:solidFill>
                  <a:srgbClr val="50545A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42" name="CuadroTexto 8">
              <a:extLst>
                <a:ext uri="{FF2B5EF4-FFF2-40B4-BE49-F238E27FC236}">
                  <a16:creationId xmlns:a16="http://schemas.microsoft.com/office/drawing/2014/main" id="{0BB72AE2-69D0-C37F-08B6-1043BA1B68B8}"/>
                </a:ext>
              </a:extLst>
            </p:cNvPr>
            <p:cNvSpPr txBox="1"/>
            <p:nvPr/>
          </p:nvSpPr>
          <p:spPr>
            <a:xfrm>
              <a:off x="5818413" y="5729433"/>
              <a:ext cx="3614053" cy="505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0545A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PATRIMONIO NETO</a:t>
              </a:r>
              <a:endParaRPr kumimoji="0" lang="es-AR" sz="1200" b="1" i="0" u="none" strike="noStrike" kern="1200" cap="none" spc="0" normalizeH="0" baseline="0" noProof="0" dirty="0">
                <a:ln>
                  <a:noFill/>
                </a:ln>
                <a:solidFill>
                  <a:srgbClr val="50545A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43" name="CuadroTexto 9">
              <a:extLst>
                <a:ext uri="{FF2B5EF4-FFF2-40B4-BE49-F238E27FC236}">
                  <a16:creationId xmlns:a16="http://schemas.microsoft.com/office/drawing/2014/main" id="{6699855F-81C0-4139-FC4E-F6C3EFA88C91}"/>
                </a:ext>
              </a:extLst>
            </p:cNvPr>
            <p:cNvSpPr txBox="1"/>
            <p:nvPr/>
          </p:nvSpPr>
          <p:spPr>
            <a:xfrm>
              <a:off x="2275114" y="2688771"/>
              <a:ext cx="3428998" cy="2710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Reservas: Oro y divisas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Títulos de deuda del sector público (en $ y USD -Letra intransferible-)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32" name="CuadroTexto 12">
            <a:extLst>
              <a:ext uri="{FF2B5EF4-FFF2-40B4-BE49-F238E27FC236}">
                <a16:creationId xmlns:a16="http://schemas.microsoft.com/office/drawing/2014/main" id="{E1F75FBE-C92D-D788-6B70-CED216028E1B}"/>
              </a:ext>
            </a:extLst>
          </p:cNvPr>
          <p:cNvSpPr txBox="1"/>
          <p:nvPr/>
        </p:nvSpPr>
        <p:spPr>
          <a:xfrm>
            <a:off x="255143" y="1175559"/>
            <a:ext cx="5346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El balance (simplificado) del BCRA…</a:t>
            </a:r>
            <a:endParaRPr kumimoji="0" lang="es-AR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33" name="Gráfico 32">
                <a:extLst>
                  <a:ext uri="{FF2B5EF4-FFF2-40B4-BE49-F238E27FC236}">
                    <a16:creationId xmlns:a16="http://schemas.microsoft.com/office/drawing/2014/main" id="{8C1EF277-8DFF-5268-EB30-D934CA0388F5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529765484"/>
                  </p:ext>
                </p:extLst>
              </p:nvPr>
            </p:nvGraphicFramePr>
            <p:xfrm>
              <a:off x="5443541" y="1730950"/>
              <a:ext cx="3381482" cy="128507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6"/>
              </a:graphicData>
            </a:graphic>
          </p:graphicFrame>
        </mc:Choice>
        <mc:Fallback xmlns="">
          <p:pic>
            <p:nvPicPr>
              <p:cNvPr id="33" name="Gráfico 32">
                <a:extLst>
                  <a:ext uri="{FF2B5EF4-FFF2-40B4-BE49-F238E27FC236}">
                    <a16:creationId xmlns:a16="http://schemas.microsoft.com/office/drawing/2014/main" id="{8C1EF277-8DFF-5268-EB30-D934CA0388F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43541" y="1730950"/>
                <a:ext cx="3381482" cy="12850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34" name="Gráfico 33">
                <a:extLst>
                  <a:ext uri="{FF2B5EF4-FFF2-40B4-BE49-F238E27FC236}">
                    <a16:creationId xmlns:a16="http://schemas.microsoft.com/office/drawing/2014/main" id="{5E00E0BA-18D3-5472-6537-AE3999B9BCD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226585778"/>
                  </p:ext>
                </p:extLst>
              </p:nvPr>
            </p:nvGraphicFramePr>
            <p:xfrm>
              <a:off x="5443541" y="3470578"/>
              <a:ext cx="3381482" cy="137296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8"/>
              </a:graphicData>
            </a:graphic>
          </p:graphicFrame>
        </mc:Choice>
        <mc:Fallback xmlns="">
          <p:pic>
            <p:nvPicPr>
              <p:cNvPr id="34" name="Gráfico 33">
                <a:extLst>
                  <a:ext uri="{FF2B5EF4-FFF2-40B4-BE49-F238E27FC236}">
                    <a16:creationId xmlns:a16="http://schemas.microsoft.com/office/drawing/2014/main" id="{5E00E0BA-18D3-5472-6537-AE3999B9BCD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43541" y="3470578"/>
                <a:ext cx="3381482" cy="1372969"/>
              </a:xfrm>
              <a:prstGeom prst="rect">
                <a:avLst/>
              </a:prstGeom>
            </p:spPr>
          </p:pic>
        </mc:Fallback>
      </mc:AlternateContent>
      <p:sp>
        <p:nvSpPr>
          <p:cNvPr id="35" name="CuadroTexto 15">
            <a:extLst>
              <a:ext uri="{FF2B5EF4-FFF2-40B4-BE49-F238E27FC236}">
                <a16:creationId xmlns:a16="http://schemas.microsoft.com/office/drawing/2014/main" id="{92F0E262-30F3-8AE8-9283-590474A9C68F}"/>
              </a:ext>
            </a:extLst>
          </p:cNvPr>
          <p:cNvSpPr txBox="1"/>
          <p:nvPr/>
        </p:nvSpPr>
        <p:spPr>
          <a:xfrm>
            <a:off x="5443541" y="1444860"/>
            <a:ext cx="330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Composición del activo. </a:t>
            </a:r>
            <a:endParaRPr kumimoji="0" lang="es-AR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6" name="CuadroTexto 16">
            <a:extLst>
              <a:ext uri="{FF2B5EF4-FFF2-40B4-BE49-F238E27FC236}">
                <a16:creationId xmlns:a16="http://schemas.microsoft.com/office/drawing/2014/main" id="{28BEBC0F-9976-F3A5-F202-94F0331B30F2}"/>
              </a:ext>
            </a:extLst>
          </p:cNvPr>
          <p:cNvSpPr txBox="1"/>
          <p:nvPr/>
        </p:nvSpPr>
        <p:spPr>
          <a:xfrm>
            <a:off x="5443541" y="3140599"/>
            <a:ext cx="330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Composición del pasivo. </a:t>
            </a:r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896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" name="Grupo 23">
            <a:extLst>
              <a:ext uri="{FF2B5EF4-FFF2-40B4-BE49-F238E27FC236}">
                <a16:creationId xmlns:a16="http://schemas.microsoft.com/office/drawing/2014/main" id="{CB085425-0BC3-DC94-4C0F-4D75ABAB3B53}"/>
              </a:ext>
            </a:extLst>
          </p:cNvPr>
          <p:cNvGrpSpPr/>
          <p:nvPr/>
        </p:nvGrpSpPr>
        <p:grpSpPr>
          <a:xfrm>
            <a:off x="359125" y="1158949"/>
            <a:ext cx="8572224" cy="3856478"/>
            <a:chOff x="-1188581" y="175003"/>
            <a:chExt cx="11228329" cy="5220206"/>
          </a:xfrm>
        </p:grpSpPr>
        <p:sp>
          <p:nvSpPr>
            <p:cNvPr id="13" name="CuadroTexto 4">
              <a:extLst>
                <a:ext uri="{FF2B5EF4-FFF2-40B4-BE49-F238E27FC236}">
                  <a16:creationId xmlns:a16="http://schemas.microsoft.com/office/drawing/2014/main" id="{A805727C-3160-38B1-80C3-10494D72EF03}"/>
                </a:ext>
              </a:extLst>
            </p:cNvPr>
            <p:cNvSpPr txBox="1"/>
            <p:nvPr/>
          </p:nvSpPr>
          <p:spPr>
            <a:xfrm>
              <a:off x="-553134" y="306318"/>
              <a:ext cx="9492343" cy="445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600" dirty="0">
                  <a:latin typeface="Poppins" panose="00000500000000000000" pitchFamily="2" charset="0"/>
                  <a:cs typeface="Poppins" panose="00000500000000000000" pitchFamily="2" charset="0"/>
                </a:rPr>
                <a:t>La inflación es siempre y en todo lugar un </a:t>
              </a:r>
              <a:r>
                <a:rPr lang="es-ES" sz="1600" b="1" dirty="0">
                  <a:latin typeface="Poppins" panose="00000500000000000000" pitchFamily="2" charset="0"/>
                  <a:cs typeface="Poppins" panose="00000500000000000000" pitchFamily="2" charset="0"/>
                </a:rPr>
                <a:t>fenómeno monetario</a:t>
              </a:r>
              <a:endParaRPr lang="es-AR" sz="16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4" name="CuadroTexto 1">
              <a:extLst>
                <a:ext uri="{FF2B5EF4-FFF2-40B4-BE49-F238E27FC236}">
                  <a16:creationId xmlns:a16="http://schemas.microsoft.com/office/drawing/2014/main" id="{3F7C5A7C-09B0-63CF-C773-120BC0DDADED}"/>
                </a:ext>
              </a:extLst>
            </p:cNvPr>
            <p:cNvSpPr txBox="1"/>
            <p:nvPr/>
          </p:nvSpPr>
          <p:spPr>
            <a:xfrm>
              <a:off x="-553134" y="1057782"/>
              <a:ext cx="8741231" cy="769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600" dirty="0">
                  <a:latin typeface="Poppins" panose="00000500000000000000" pitchFamily="2" charset="0"/>
                  <a:cs typeface="Poppins" panose="00000500000000000000" pitchFamily="2" charset="0"/>
                </a:rPr>
                <a:t>Es consecuencia del </a:t>
              </a:r>
              <a:r>
                <a:rPr lang="es-ES" sz="1600" b="1" dirty="0">
                  <a:latin typeface="Poppins" panose="00000500000000000000" pitchFamily="2" charset="0"/>
                  <a:cs typeface="Poppins" panose="00000500000000000000" pitchFamily="2" charset="0"/>
                </a:rPr>
                <a:t>desborde monetario</a:t>
              </a:r>
              <a:r>
                <a:rPr lang="es-ES" sz="1600" dirty="0">
                  <a:latin typeface="Poppins" panose="00000500000000000000" pitchFamily="2" charset="0"/>
                  <a:cs typeface="Poppins" panose="00000500000000000000" pitchFamily="2" charset="0"/>
                </a:rPr>
                <a:t>, producto de un </a:t>
              </a:r>
              <a:r>
                <a:rPr lang="es-ES" sz="1600" b="1" dirty="0">
                  <a:latin typeface="Poppins" panose="00000500000000000000" pitchFamily="2" charset="0"/>
                  <a:cs typeface="Poppins" panose="00000500000000000000" pitchFamily="2" charset="0"/>
                </a:rPr>
                <a:t>gasto</a:t>
              </a:r>
              <a:r>
                <a:rPr lang="es-ES" sz="1600" dirty="0">
                  <a:latin typeface="Poppins" panose="00000500000000000000" pitchFamily="2" charset="0"/>
                  <a:cs typeface="Poppins" panose="00000500000000000000" pitchFamily="2" charset="0"/>
                </a:rPr>
                <a:t> -generalmente público- excesivo. </a:t>
              </a:r>
              <a:endParaRPr lang="es-AR" sz="16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5" name="CuadroTexto 3">
              <a:extLst>
                <a:ext uri="{FF2B5EF4-FFF2-40B4-BE49-F238E27FC236}">
                  <a16:creationId xmlns:a16="http://schemas.microsoft.com/office/drawing/2014/main" id="{61CBD073-DDEA-3283-9764-305A4B8A67B1}"/>
                </a:ext>
              </a:extLst>
            </p:cNvPr>
            <p:cNvSpPr txBox="1"/>
            <p:nvPr/>
          </p:nvSpPr>
          <p:spPr>
            <a:xfrm>
              <a:off x="-553134" y="2086247"/>
              <a:ext cx="7476424" cy="769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600" dirty="0">
                  <a:latin typeface="Poppins" panose="00000500000000000000" pitchFamily="2" charset="0"/>
                  <a:cs typeface="Poppins" panose="00000500000000000000" pitchFamily="2" charset="0"/>
                </a:rPr>
                <a:t>Los problemas del sector externo son consecuencia de lo anterior o del desaguisado monetario-fiscal.</a:t>
              </a:r>
              <a:endParaRPr lang="es-AR" sz="16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6" name="CuadroTexto 5">
              <a:extLst>
                <a:ext uri="{FF2B5EF4-FFF2-40B4-BE49-F238E27FC236}">
                  <a16:creationId xmlns:a16="http://schemas.microsoft.com/office/drawing/2014/main" id="{639476BE-05C5-7337-A179-51F20DFDC717}"/>
                </a:ext>
              </a:extLst>
            </p:cNvPr>
            <p:cNvSpPr txBox="1"/>
            <p:nvPr/>
          </p:nvSpPr>
          <p:spPr>
            <a:xfrm>
              <a:off x="-553135" y="3002648"/>
              <a:ext cx="7613526" cy="109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600" dirty="0">
                  <a:latin typeface="Poppins" panose="00000500000000000000" pitchFamily="2" charset="0"/>
                  <a:cs typeface="Poppins" panose="00000500000000000000" pitchFamily="2" charset="0"/>
                </a:rPr>
                <a:t>Los problemas financieros del sector externo son consecuencia de los problemas “corrientes” y estructurales</a:t>
              </a:r>
              <a:endParaRPr lang="es-AR" sz="16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BB3E7C05-4706-9490-CE27-C67ACF7AC940}"/>
                </a:ext>
              </a:extLst>
            </p:cNvPr>
            <p:cNvCxnSpPr>
              <a:cxnSpLocks/>
            </p:cNvCxnSpPr>
            <p:nvPr/>
          </p:nvCxnSpPr>
          <p:spPr>
            <a:xfrm>
              <a:off x="7060392" y="1906518"/>
              <a:ext cx="0" cy="1828800"/>
            </a:xfrm>
            <a:prstGeom prst="line">
              <a:avLst/>
            </a:prstGeom>
            <a:noFill/>
            <a:ln w="6350" cap="flat" cmpd="sng" algn="ctr">
              <a:solidFill>
                <a:srgbClr val="007FA4"/>
              </a:solidFill>
              <a:prstDash val="solid"/>
              <a:miter lim="800000"/>
            </a:ln>
            <a:effectLst/>
          </p:spPr>
        </p:cxnSp>
        <p:sp>
          <p:nvSpPr>
            <p:cNvPr id="18" name="CuadroTexto 9">
              <a:extLst>
                <a:ext uri="{FF2B5EF4-FFF2-40B4-BE49-F238E27FC236}">
                  <a16:creationId xmlns:a16="http://schemas.microsoft.com/office/drawing/2014/main" id="{685F8D35-6261-F35C-E317-0F513C835E45}"/>
                </a:ext>
              </a:extLst>
            </p:cNvPr>
            <p:cNvSpPr txBox="1"/>
            <p:nvPr/>
          </p:nvSpPr>
          <p:spPr>
            <a:xfrm>
              <a:off x="7197495" y="1814717"/>
              <a:ext cx="2842253" cy="2066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FA4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La restricción externa o no existe, o bien es consecuencia de una mala praxis económica</a:t>
              </a:r>
              <a:endPara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srgbClr val="007FA4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9" name="CuadroTexto 10">
              <a:extLst>
                <a:ext uri="{FF2B5EF4-FFF2-40B4-BE49-F238E27FC236}">
                  <a16:creationId xmlns:a16="http://schemas.microsoft.com/office/drawing/2014/main" id="{87455D5B-BCFA-5A8E-0A89-5F47C32A478C}"/>
                </a:ext>
              </a:extLst>
            </p:cNvPr>
            <p:cNvSpPr txBox="1"/>
            <p:nvPr/>
          </p:nvSpPr>
          <p:spPr>
            <a:xfrm>
              <a:off x="-1162733" y="4260612"/>
              <a:ext cx="11104872" cy="1134597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600" b="1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Conclusión</a:t>
              </a:r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: la dolarización es una receta idónea (según este enfoque) porque requiere para su éxito y funcionamiento tener resueltos los problemas monetarios, fiscales y de precios relativos</a:t>
              </a:r>
              <a:endPara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pic>
          <p:nvPicPr>
            <p:cNvPr id="20" name="Gráfico 12" descr="Insignia 1 con relleno sólido">
              <a:extLst>
                <a:ext uri="{FF2B5EF4-FFF2-40B4-BE49-F238E27FC236}">
                  <a16:creationId xmlns:a16="http://schemas.microsoft.com/office/drawing/2014/main" id="{1C17695C-B787-6CC7-2C7C-0E7B92A5D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1173619" y="175003"/>
              <a:ext cx="620484" cy="620484"/>
            </a:xfrm>
            <a:prstGeom prst="rect">
              <a:avLst/>
            </a:prstGeom>
          </p:spPr>
        </p:pic>
        <p:pic>
          <p:nvPicPr>
            <p:cNvPr id="21" name="Gráfico 14" descr="Insignia con relleno sólido">
              <a:extLst>
                <a:ext uri="{FF2B5EF4-FFF2-40B4-BE49-F238E27FC236}">
                  <a16:creationId xmlns:a16="http://schemas.microsoft.com/office/drawing/2014/main" id="{16028978-EE76-DCE5-543E-EAF491DE6C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1162733" y="1072749"/>
              <a:ext cx="620484" cy="620484"/>
            </a:xfrm>
            <a:prstGeom prst="rect">
              <a:avLst/>
            </a:prstGeom>
          </p:spPr>
        </p:pic>
        <p:pic>
          <p:nvPicPr>
            <p:cNvPr id="22" name="Gráfico 17" descr="Insignia 3 con relleno sólido">
              <a:extLst>
                <a:ext uri="{FF2B5EF4-FFF2-40B4-BE49-F238E27FC236}">
                  <a16:creationId xmlns:a16="http://schemas.microsoft.com/office/drawing/2014/main" id="{C818B13E-0244-FB1A-B1E5-691E33E8D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-1188581" y="2114757"/>
              <a:ext cx="646331" cy="646331"/>
            </a:xfrm>
            <a:prstGeom prst="rect">
              <a:avLst/>
            </a:prstGeom>
          </p:spPr>
        </p:pic>
        <p:pic>
          <p:nvPicPr>
            <p:cNvPr id="23" name="Gráfico 20" descr="Insignia 4 con relleno sólido">
              <a:extLst>
                <a:ext uri="{FF2B5EF4-FFF2-40B4-BE49-F238E27FC236}">
                  <a16:creationId xmlns:a16="http://schemas.microsoft.com/office/drawing/2014/main" id="{BF8419BA-07C4-BC93-F4A4-775F0953F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-1162270" y="3226522"/>
              <a:ext cx="646331" cy="646331"/>
            </a:xfrm>
            <a:prstGeom prst="rect">
              <a:avLst/>
            </a:prstGeom>
          </p:spPr>
        </p:pic>
      </p:grpSp>
      <p:sp>
        <p:nvSpPr>
          <p:cNvPr id="27" name="Google Shape;109;p18">
            <a:extLst>
              <a:ext uri="{FF2B5EF4-FFF2-40B4-BE49-F238E27FC236}">
                <a16:creationId xmlns:a16="http://schemas.microsoft.com/office/drawing/2014/main" id="{AFEAADF2-AA70-ED04-6492-5D0B0744F11A}"/>
              </a:ext>
            </a:extLst>
          </p:cNvPr>
          <p:cNvSpPr txBox="1">
            <a:spLocks/>
          </p:cNvSpPr>
          <p:nvPr/>
        </p:nvSpPr>
        <p:spPr>
          <a:xfrm>
            <a:off x="255143" y="250274"/>
            <a:ext cx="3879597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990"/>
            </a:pPr>
            <a:r>
              <a:rPr lang="es-ES" sz="2000" b="1" dirty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Las hipótesis detrás de la dolarización.</a:t>
            </a:r>
            <a:endParaRPr lang="es-ES" sz="2000" dirty="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09;p18">
            <a:extLst>
              <a:ext uri="{FF2B5EF4-FFF2-40B4-BE49-F238E27FC236}">
                <a16:creationId xmlns:a16="http://schemas.microsoft.com/office/drawing/2014/main" id="{AFEAADF2-AA70-ED04-6492-5D0B0744F11A}"/>
              </a:ext>
            </a:extLst>
          </p:cNvPr>
          <p:cNvSpPr txBox="1">
            <a:spLocks/>
          </p:cNvSpPr>
          <p:nvPr/>
        </p:nvSpPr>
        <p:spPr>
          <a:xfrm>
            <a:off x="201980" y="23014"/>
            <a:ext cx="3879597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990"/>
            </a:pPr>
            <a:r>
              <a:rPr lang="es-ES" sz="2000" b="1" dirty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El caso de la Convertibilidad.</a:t>
            </a:r>
            <a:endParaRPr lang="es-ES" sz="2000" dirty="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72C2F88A-8077-69E8-7410-9E7DD2661EFD}"/>
              </a:ext>
            </a:extLst>
          </p:cNvPr>
          <p:cNvGrpSpPr/>
          <p:nvPr/>
        </p:nvGrpSpPr>
        <p:grpSpPr>
          <a:xfrm>
            <a:off x="276447" y="1456661"/>
            <a:ext cx="8537944" cy="3293209"/>
            <a:chOff x="-147224" y="863590"/>
            <a:chExt cx="9438448" cy="3861797"/>
          </a:xfrm>
        </p:grpSpPr>
        <p:sp>
          <p:nvSpPr>
            <p:cNvPr id="2" name="CuadroTexto 4">
              <a:extLst>
                <a:ext uri="{FF2B5EF4-FFF2-40B4-BE49-F238E27FC236}">
                  <a16:creationId xmlns:a16="http://schemas.microsoft.com/office/drawing/2014/main" id="{7E13504F-4F1B-C00A-01B5-B4DBF8D932C3}"/>
                </a:ext>
              </a:extLst>
            </p:cNvPr>
            <p:cNvSpPr txBox="1"/>
            <p:nvPr/>
          </p:nvSpPr>
          <p:spPr>
            <a:xfrm>
              <a:off x="680626" y="863590"/>
              <a:ext cx="8610598" cy="38617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600" dirty="0">
                  <a:latin typeface="Poppins" panose="00000500000000000000" pitchFamily="2" charset="0"/>
                  <a:cs typeface="Poppins" panose="00000500000000000000" pitchFamily="2" charset="0"/>
                </a:rPr>
                <a:t>El freno abrupto de la hiperinflación fue posible gracias a la </a:t>
              </a:r>
              <a:r>
                <a:rPr lang="es-ES" sz="1600" b="1" i="1" dirty="0">
                  <a:latin typeface="Poppins" panose="00000500000000000000" pitchFamily="2" charset="0"/>
                  <a:cs typeface="Poppins" panose="00000500000000000000" pitchFamily="2" charset="0"/>
                </a:rPr>
                <a:t>fijación</a:t>
              </a:r>
              <a:r>
                <a:rPr lang="es-ES" sz="1600" dirty="0">
                  <a:latin typeface="Poppins" panose="00000500000000000000" pitchFamily="2" charset="0"/>
                  <a:cs typeface="Poppins" panose="00000500000000000000" pitchFamily="2" charset="0"/>
                </a:rPr>
                <a:t> del tipo de cambio nominal en 1991 y, luego, el freno impuesto a las paritarias. </a:t>
              </a:r>
            </a:p>
            <a:p>
              <a:endParaRPr lang="es-ES" sz="1600" dirty="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s-ES" sz="1600" b="1" dirty="0">
                  <a:latin typeface="Poppins" panose="00000500000000000000" pitchFamily="2" charset="0"/>
                  <a:cs typeface="Poppins" panose="00000500000000000000" pitchFamily="2" charset="0"/>
                </a:rPr>
                <a:t>¿Por qué fue “exitosa”? Desaceleración nominal de todas las variables de la economía, </a:t>
              </a:r>
              <a:r>
                <a:rPr lang="es-ES" sz="1600" b="1" i="1" dirty="0">
                  <a:latin typeface="Poppins" panose="00000500000000000000" pitchFamily="2" charset="0"/>
                  <a:cs typeface="Poppins" panose="00000500000000000000" pitchFamily="2" charset="0"/>
                </a:rPr>
                <a:t>aunque a ritmos diferentes</a:t>
              </a:r>
              <a:r>
                <a:rPr lang="es-ES" sz="1600" dirty="0">
                  <a:latin typeface="Poppins" panose="00000500000000000000" pitchFamily="2" charset="0"/>
                  <a:cs typeface="Poppins" panose="00000500000000000000" pitchFamily="2" charset="0"/>
                </a:rPr>
                <a:t>. Con el tipo de cambio fijo (funcionando como ancla), el gasto público nominal y los salarios nominales bajaron abruptamente sus ritmos de crecimiento, pero la inflación descendió más rápido aún. </a:t>
              </a:r>
            </a:p>
            <a:p>
              <a:endParaRPr lang="es-ES" sz="1600" dirty="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s-ES" sz="1600" b="1" i="1" dirty="0" err="1">
                  <a:latin typeface="Poppins" panose="00000500000000000000" pitchFamily="2" charset="0"/>
                  <a:cs typeface="Poppins" panose="00000500000000000000" pitchFamily="2" charset="0"/>
                </a:rPr>
                <a:t>Parajoda</a:t>
              </a:r>
              <a:r>
                <a:rPr lang="es-ES" sz="1600" b="1" i="1" dirty="0">
                  <a:latin typeface="Poppins" panose="00000500000000000000" pitchFamily="2" charset="0"/>
                  <a:cs typeface="Poppins" panose="00000500000000000000" pitchFamily="2" charset="0"/>
                </a:rPr>
                <a:t>: </a:t>
              </a:r>
              <a:r>
                <a:rPr lang="es-ES" sz="1600" dirty="0">
                  <a:latin typeface="Poppins" panose="00000500000000000000" pitchFamily="2" charset="0"/>
                  <a:cs typeface="Poppins" panose="00000500000000000000" pitchFamily="2" charset="0"/>
                </a:rPr>
                <a:t>fuerte expansión del gasto público y mejora inicial en indicadores socioeconómicos. Luego, la insostenibilidad externa del modelo revirtió el ciclo, con particular impacto sobre los salarios reales en un contexto de fuerte suba del desempleo. </a:t>
              </a:r>
            </a:p>
          </p:txBody>
        </p:sp>
        <p:pic>
          <p:nvPicPr>
            <p:cNvPr id="3" name="Gráfico 5" descr="Insignia 1 con relleno sólido">
              <a:extLst>
                <a:ext uri="{FF2B5EF4-FFF2-40B4-BE49-F238E27FC236}">
                  <a16:creationId xmlns:a16="http://schemas.microsoft.com/office/drawing/2014/main" id="{30239815-7BFC-19D8-033A-868170756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147224" y="863590"/>
              <a:ext cx="748835" cy="748835"/>
            </a:xfrm>
            <a:prstGeom prst="rect">
              <a:avLst/>
            </a:prstGeom>
          </p:spPr>
        </p:pic>
        <p:pic>
          <p:nvPicPr>
            <p:cNvPr id="4" name="Gráfico 6" descr="Insignia con relleno sólido">
              <a:extLst>
                <a:ext uri="{FF2B5EF4-FFF2-40B4-BE49-F238E27FC236}">
                  <a16:creationId xmlns:a16="http://schemas.microsoft.com/office/drawing/2014/main" id="{7A9B4A5A-01B8-7C44-6C19-206A4BBE6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122960" y="1960191"/>
              <a:ext cx="732646" cy="732646"/>
            </a:xfrm>
            <a:prstGeom prst="rect">
              <a:avLst/>
            </a:prstGeom>
          </p:spPr>
        </p:pic>
        <p:pic>
          <p:nvPicPr>
            <p:cNvPr id="5" name="Gráfico 7" descr="Insignia 3 con relleno sólido">
              <a:extLst>
                <a:ext uri="{FF2B5EF4-FFF2-40B4-BE49-F238E27FC236}">
                  <a16:creationId xmlns:a16="http://schemas.microsoft.com/office/drawing/2014/main" id="{34C69DF5-BA44-0251-83A7-0CB5BDFD3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-133847" y="3389663"/>
              <a:ext cx="748835" cy="7488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8953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09;p18">
            <a:extLst>
              <a:ext uri="{FF2B5EF4-FFF2-40B4-BE49-F238E27FC236}">
                <a16:creationId xmlns:a16="http://schemas.microsoft.com/office/drawing/2014/main" id="{AFEAADF2-AA70-ED04-6492-5D0B0744F11A}"/>
              </a:ext>
            </a:extLst>
          </p:cNvPr>
          <p:cNvSpPr txBox="1">
            <a:spLocks/>
          </p:cNvSpPr>
          <p:nvPr/>
        </p:nvSpPr>
        <p:spPr>
          <a:xfrm>
            <a:off x="201980" y="23014"/>
            <a:ext cx="3879597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990"/>
            </a:pPr>
            <a:r>
              <a:rPr lang="es-ES" sz="2000" b="1" dirty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El caso de la Convertibilidad.</a:t>
            </a:r>
            <a:endParaRPr lang="es-ES" sz="2000" dirty="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6DBD2D4B-58C2-290B-BBC0-9254E2624F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43611"/>
              </p:ext>
            </p:extLst>
          </p:nvPr>
        </p:nvGraphicFramePr>
        <p:xfrm>
          <a:off x="2254102" y="1158948"/>
          <a:ext cx="6730410" cy="3763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Google Shape;109;p18">
            <a:extLst>
              <a:ext uri="{FF2B5EF4-FFF2-40B4-BE49-F238E27FC236}">
                <a16:creationId xmlns:a16="http://schemas.microsoft.com/office/drawing/2014/main" id="{8106EC42-9D06-B907-EF10-51D6F046DF7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33473" y="1463785"/>
            <a:ext cx="2120629" cy="11079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1800" b="1" dirty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PBI 1986-2005</a:t>
            </a:r>
            <a:br>
              <a:rPr lang="es" sz="1800" b="1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s-ES" sz="1400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Tasa de variación interanual e índice 1986=100</a:t>
            </a:r>
            <a:endParaRPr sz="1800" dirty="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B450B35-C2AF-F575-D118-2EFBA234B6EC}"/>
              </a:ext>
            </a:extLst>
          </p:cNvPr>
          <p:cNvSpPr/>
          <p:nvPr/>
        </p:nvSpPr>
        <p:spPr>
          <a:xfrm>
            <a:off x="4210493" y="1775636"/>
            <a:ext cx="2120629" cy="3147237"/>
          </a:xfrm>
          <a:prstGeom prst="rect">
            <a:avLst/>
          </a:prstGeom>
          <a:solidFill>
            <a:srgbClr val="0097A7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FC79E04-96AB-7E48-A5C6-787044C259BD}"/>
              </a:ext>
            </a:extLst>
          </p:cNvPr>
          <p:cNvSpPr/>
          <p:nvPr/>
        </p:nvSpPr>
        <p:spPr>
          <a:xfrm>
            <a:off x="6411433" y="1768549"/>
            <a:ext cx="1069605" cy="3147237"/>
          </a:xfrm>
          <a:prstGeom prst="rect">
            <a:avLst/>
          </a:prstGeom>
          <a:solidFill>
            <a:schemeClr val="accent4">
              <a:alpha val="1686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Google Shape;109;p18">
            <a:extLst>
              <a:ext uri="{FF2B5EF4-FFF2-40B4-BE49-F238E27FC236}">
                <a16:creationId xmlns:a16="http://schemas.microsoft.com/office/drawing/2014/main" id="{FB201D36-F609-7271-615E-CD229C472100}"/>
              </a:ext>
            </a:extLst>
          </p:cNvPr>
          <p:cNvSpPr txBox="1">
            <a:spLocks/>
          </p:cNvSpPr>
          <p:nvPr/>
        </p:nvSpPr>
        <p:spPr>
          <a:xfrm>
            <a:off x="47425" y="4835754"/>
            <a:ext cx="2515022" cy="307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990"/>
            </a:pPr>
            <a:r>
              <a:rPr lang="es-ES" sz="800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Fuente: WEO-FMI</a:t>
            </a:r>
            <a:endParaRPr lang="es-ES" sz="1000" dirty="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815234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B3775CAE-535D-F39B-0FB5-E45F60F683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038418"/>
              </p:ext>
            </p:extLst>
          </p:nvPr>
        </p:nvGraphicFramePr>
        <p:xfrm>
          <a:off x="2319906" y="1158949"/>
          <a:ext cx="6824094" cy="3870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6" name="Google Shape;9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09;p18">
            <a:extLst>
              <a:ext uri="{FF2B5EF4-FFF2-40B4-BE49-F238E27FC236}">
                <a16:creationId xmlns:a16="http://schemas.microsoft.com/office/drawing/2014/main" id="{AFEAADF2-AA70-ED04-6492-5D0B0744F11A}"/>
              </a:ext>
            </a:extLst>
          </p:cNvPr>
          <p:cNvSpPr txBox="1">
            <a:spLocks/>
          </p:cNvSpPr>
          <p:nvPr/>
        </p:nvSpPr>
        <p:spPr>
          <a:xfrm>
            <a:off x="201980" y="23014"/>
            <a:ext cx="3879597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990"/>
            </a:pPr>
            <a:r>
              <a:rPr lang="es-ES" sz="2000" b="1" dirty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El caso de la Convertibilidad.</a:t>
            </a:r>
            <a:endParaRPr lang="es-ES" sz="2000" dirty="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" name="Google Shape;109;p18">
            <a:extLst>
              <a:ext uri="{FF2B5EF4-FFF2-40B4-BE49-F238E27FC236}">
                <a16:creationId xmlns:a16="http://schemas.microsoft.com/office/drawing/2014/main" id="{8106EC42-9D06-B907-EF10-51D6F046DF7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33473" y="1402229"/>
            <a:ext cx="2120629" cy="116952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1800" b="1" dirty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Tasa de desocupación</a:t>
            </a:r>
            <a:br>
              <a:rPr lang="es" sz="1800" b="1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s" sz="1400" dirty="0">
                <a:solidFill>
                  <a:srgbClr val="333333"/>
                </a:solidFill>
                <a:latin typeface="Poppins"/>
                <a:cs typeface="Poppins"/>
                <a:sym typeface="Poppins"/>
              </a:rPr>
              <a:t>Desocupados c</a:t>
            </a:r>
            <a:r>
              <a:rPr lang="es-ES" sz="1400" dirty="0" err="1">
                <a:solidFill>
                  <a:srgbClr val="333333"/>
                </a:solidFill>
                <a:latin typeface="Poppins"/>
                <a:cs typeface="Poppins"/>
                <a:sym typeface="Poppins"/>
              </a:rPr>
              <a:t>omo</a:t>
            </a:r>
            <a:r>
              <a:rPr lang="es-ES" sz="1400" dirty="0">
                <a:solidFill>
                  <a:srgbClr val="333333"/>
                </a:solidFill>
                <a:latin typeface="Poppins"/>
                <a:cs typeface="Poppins"/>
                <a:sym typeface="Poppins"/>
              </a:rPr>
              <a:t> porcentaje </a:t>
            </a:r>
            <a:r>
              <a:rPr lang="es-ES" sz="1400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de la PEA</a:t>
            </a:r>
            <a:endParaRPr sz="1800" dirty="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FC79E04-96AB-7E48-A5C6-787044C259BD}"/>
              </a:ext>
            </a:extLst>
          </p:cNvPr>
          <p:cNvSpPr/>
          <p:nvPr/>
        </p:nvSpPr>
        <p:spPr>
          <a:xfrm>
            <a:off x="4081577" y="1509823"/>
            <a:ext cx="3999167" cy="3519377"/>
          </a:xfrm>
          <a:prstGeom prst="rect">
            <a:avLst/>
          </a:prstGeom>
          <a:solidFill>
            <a:schemeClr val="accent4">
              <a:alpha val="1686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Google Shape;109;p18">
            <a:extLst>
              <a:ext uri="{FF2B5EF4-FFF2-40B4-BE49-F238E27FC236}">
                <a16:creationId xmlns:a16="http://schemas.microsoft.com/office/drawing/2014/main" id="{31CF449E-8A97-7DA2-B3FF-1AC988FAE946}"/>
              </a:ext>
            </a:extLst>
          </p:cNvPr>
          <p:cNvSpPr txBox="1">
            <a:spLocks/>
          </p:cNvSpPr>
          <p:nvPr/>
        </p:nvSpPr>
        <p:spPr>
          <a:xfrm>
            <a:off x="47425" y="4835754"/>
            <a:ext cx="2515022" cy="307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990"/>
            </a:pPr>
            <a:r>
              <a:rPr lang="es-ES" sz="800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Fuente: MECON en base a EPH-INDEC</a:t>
            </a:r>
            <a:endParaRPr lang="es-ES" sz="1000" dirty="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794658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7ED69138-978E-65F9-C164-39EF5E9F3D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989202"/>
              </p:ext>
            </p:extLst>
          </p:nvPr>
        </p:nvGraphicFramePr>
        <p:xfrm>
          <a:off x="2519916" y="1180214"/>
          <a:ext cx="6624084" cy="3963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6" name="Google Shape;9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09;p18">
            <a:extLst>
              <a:ext uri="{FF2B5EF4-FFF2-40B4-BE49-F238E27FC236}">
                <a16:creationId xmlns:a16="http://schemas.microsoft.com/office/drawing/2014/main" id="{AFEAADF2-AA70-ED04-6492-5D0B0744F11A}"/>
              </a:ext>
            </a:extLst>
          </p:cNvPr>
          <p:cNvSpPr txBox="1">
            <a:spLocks/>
          </p:cNvSpPr>
          <p:nvPr/>
        </p:nvSpPr>
        <p:spPr>
          <a:xfrm>
            <a:off x="201980" y="23014"/>
            <a:ext cx="3879597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990"/>
            </a:pPr>
            <a:r>
              <a:rPr lang="es-ES" sz="2000" b="1" dirty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El caso de la Convertibilidad.</a:t>
            </a:r>
            <a:endParaRPr lang="es-ES" sz="2000" dirty="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" name="Google Shape;109;p18">
            <a:extLst>
              <a:ext uri="{FF2B5EF4-FFF2-40B4-BE49-F238E27FC236}">
                <a16:creationId xmlns:a16="http://schemas.microsoft.com/office/drawing/2014/main" id="{8106EC42-9D06-B907-EF10-51D6F046DF7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96335" y="1509823"/>
            <a:ext cx="2120629" cy="89252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1800" b="1" dirty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Tasa de pobreza</a:t>
            </a:r>
            <a:br>
              <a:rPr lang="es" sz="1800" b="1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s-ES" sz="1400" dirty="0">
                <a:solidFill>
                  <a:srgbClr val="333333"/>
                </a:solidFill>
                <a:latin typeface="Poppins"/>
                <a:cs typeface="Poppins"/>
                <a:sym typeface="Poppins"/>
              </a:rPr>
              <a:t>Como porcentaje de la población total</a:t>
            </a:r>
            <a:endParaRPr sz="1800" dirty="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FC79E04-96AB-7E48-A5C6-787044C259BD}"/>
              </a:ext>
            </a:extLst>
          </p:cNvPr>
          <p:cNvSpPr/>
          <p:nvPr/>
        </p:nvSpPr>
        <p:spPr>
          <a:xfrm>
            <a:off x="5741581" y="1509823"/>
            <a:ext cx="2339164" cy="3540642"/>
          </a:xfrm>
          <a:prstGeom prst="rect">
            <a:avLst/>
          </a:prstGeom>
          <a:solidFill>
            <a:schemeClr val="accent4">
              <a:alpha val="1686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Google Shape;109;p18">
            <a:extLst>
              <a:ext uri="{FF2B5EF4-FFF2-40B4-BE49-F238E27FC236}">
                <a16:creationId xmlns:a16="http://schemas.microsoft.com/office/drawing/2014/main" id="{DC83960E-49CF-D7FB-F469-E752601CDF4C}"/>
              </a:ext>
            </a:extLst>
          </p:cNvPr>
          <p:cNvSpPr txBox="1">
            <a:spLocks/>
          </p:cNvSpPr>
          <p:nvPr/>
        </p:nvSpPr>
        <p:spPr>
          <a:xfrm>
            <a:off x="47425" y="4835754"/>
            <a:ext cx="2515022" cy="307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990"/>
            </a:pPr>
            <a:r>
              <a:rPr lang="es-ES" sz="800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Fuente: Zack, </a:t>
            </a:r>
            <a:r>
              <a:rPr lang="es-ES" sz="800" dirty="0" err="1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Schteingart</a:t>
            </a:r>
            <a:r>
              <a:rPr lang="es-ES" sz="800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 y </a:t>
            </a:r>
            <a:r>
              <a:rPr lang="es-ES" sz="800" dirty="0" err="1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Favata</a:t>
            </a:r>
            <a:r>
              <a:rPr lang="es-ES" sz="800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 (2020)</a:t>
            </a:r>
            <a:endParaRPr lang="es-ES" sz="1000" dirty="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748967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6DBD2D4B-58C2-290B-BBC0-9254E2624F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76804"/>
              </p:ext>
            </p:extLst>
          </p:nvPr>
        </p:nvGraphicFramePr>
        <p:xfrm>
          <a:off x="2509284" y="1190846"/>
          <a:ext cx="6634716" cy="3859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6" name="Google Shape;9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09;p18">
            <a:extLst>
              <a:ext uri="{FF2B5EF4-FFF2-40B4-BE49-F238E27FC236}">
                <a16:creationId xmlns:a16="http://schemas.microsoft.com/office/drawing/2014/main" id="{AFEAADF2-AA70-ED04-6492-5D0B0744F11A}"/>
              </a:ext>
            </a:extLst>
          </p:cNvPr>
          <p:cNvSpPr txBox="1">
            <a:spLocks/>
          </p:cNvSpPr>
          <p:nvPr/>
        </p:nvSpPr>
        <p:spPr>
          <a:xfrm>
            <a:off x="201980" y="23014"/>
            <a:ext cx="3879597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990"/>
            </a:pPr>
            <a:r>
              <a:rPr lang="es-ES" sz="2000" b="1" dirty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El caso de la Convertibilidad.</a:t>
            </a:r>
            <a:endParaRPr lang="es-ES" sz="2000" dirty="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" name="Google Shape;109;p18">
            <a:extLst>
              <a:ext uri="{FF2B5EF4-FFF2-40B4-BE49-F238E27FC236}">
                <a16:creationId xmlns:a16="http://schemas.microsoft.com/office/drawing/2014/main" id="{8106EC42-9D06-B907-EF10-51D6F046DF7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96335" y="1294380"/>
            <a:ext cx="2120629" cy="11079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1800" b="1" dirty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Salario real</a:t>
            </a:r>
            <a:br>
              <a:rPr lang="es" sz="1800" b="1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s-ES" sz="1400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Tasa de variación interanual e índice 1986=100</a:t>
            </a:r>
            <a:endParaRPr sz="1800" dirty="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FC79E04-96AB-7E48-A5C6-787044C259BD}"/>
              </a:ext>
            </a:extLst>
          </p:cNvPr>
          <p:cNvSpPr/>
          <p:nvPr/>
        </p:nvSpPr>
        <p:spPr>
          <a:xfrm>
            <a:off x="6422065" y="1765005"/>
            <a:ext cx="1286540" cy="3285459"/>
          </a:xfrm>
          <a:prstGeom prst="rect">
            <a:avLst/>
          </a:prstGeom>
          <a:solidFill>
            <a:schemeClr val="accent4">
              <a:alpha val="1686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C04DD36-38E1-9C73-F803-E06424625388}"/>
              </a:ext>
            </a:extLst>
          </p:cNvPr>
          <p:cNvSpPr/>
          <p:nvPr/>
        </p:nvSpPr>
        <p:spPr>
          <a:xfrm>
            <a:off x="4359349" y="1765006"/>
            <a:ext cx="2049379" cy="3230594"/>
          </a:xfrm>
          <a:prstGeom prst="rect">
            <a:avLst/>
          </a:prstGeom>
          <a:solidFill>
            <a:srgbClr val="0097A7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Google Shape;109;p18">
            <a:extLst>
              <a:ext uri="{FF2B5EF4-FFF2-40B4-BE49-F238E27FC236}">
                <a16:creationId xmlns:a16="http://schemas.microsoft.com/office/drawing/2014/main" id="{DEB114A8-3500-AE12-5644-BE74F185AA91}"/>
              </a:ext>
            </a:extLst>
          </p:cNvPr>
          <p:cNvSpPr txBox="1">
            <a:spLocks/>
          </p:cNvSpPr>
          <p:nvPr/>
        </p:nvSpPr>
        <p:spPr>
          <a:xfrm>
            <a:off x="47425" y="4835754"/>
            <a:ext cx="2515022" cy="307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990"/>
            </a:pPr>
            <a:r>
              <a:rPr lang="es-ES" sz="800" dirty="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Fuente: Graña y Kennedy (2008)</a:t>
            </a:r>
            <a:endParaRPr lang="es-ES" sz="1000" dirty="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699553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9F6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>
            <a:spLocks noGrp="1"/>
          </p:cNvSpPr>
          <p:nvPr>
            <p:ph type="ctrTitle"/>
          </p:nvPr>
        </p:nvSpPr>
        <p:spPr>
          <a:xfrm>
            <a:off x="2604300" y="2232450"/>
            <a:ext cx="3935400" cy="67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600" b="1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¡Gracias!</a:t>
            </a:r>
            <a:endParaRPr sz="3600" b="1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5" name="Google Shape;12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ICE_2022">
    <a:dk1>
      <a:srgbClr val="000000"/>
    </a:dk1>
    <a:lt1>
      <a:srgbClr val="FFFFFF"/>
    </a:lt1>
    <a:dk2>
      <a:srgbClr val="0069E5"/>
    </a:dk2>
    <a:lt2>
      <a:srgbClr val="000000"/>
    </a:lt2>
    <a:accent1>
      <a:srgbClr val="0032A4"/>
    </a:accent1>
    <a:accent2>
      <a:srgbClr val="0069E5"/>
    </a:accent2>
    <a:accent3>
      <a:srgbClr val="91BDE5"/>
    </a:accent3>
    <a:accent4>
      <a:srgbClr val="50545A"/>
    </a:accent4>
    <a:accent5>
      <a:srgbClr val="868B91"/>
    </a:accent5>
    <a:accent6>
      <a:srgbClr val="B9B9B9"/>
    </a:accent6>
    <a:hlink>
      <a:srgbClr val="00FFFF"/>
    </a:hlink>
    <a:folHlink>
      <a:srgbClr val="0069E5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BICE_2022">
    <a:dk1>
      <a:srgbClr val="000000"/>
    </a:dk1>
    <a:lt1>
      <a:srgbClr val="FFFFFF"/>
    </a:lt1>
    <a:dk2>
      <a:srgbClr val="0069E5"/>
    </a:dk2>
    <a:lt2>
      <a:srgbClr val="000000"/>
    </a:lt2>
    <a:accent1>
      <a:srgbClr val="0032A4"/>
    </a:accent1>
    <a:accent2>
      <a:srgbClr val="0069E5"/>
    </a:accent2>
    <a:accent3>
      <a:srgbClr val="91BDE5"/>
    </a:accent3>
    <a:accent4>
      <a:srgbClr val="50545A"/>
    </a:accent4>
    <a:accent5>
      <a:srgbClr val="868B91"/>
    </a:accent5>
    <a:accent6>
      <a:srgbClr val="B9B9B9"/>
    </a:accent6>
    <a:hlink>
      <a:srgbClr val="00FFFF"/>
    </a:hlink>
    <a:folHlink>
      <a:srgbClr val="0069E5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955</TotalTime>
  <Words>678</Words>
  <Application>Microsoft Office PowerPoint</Application>
  <PresentationFormat>Presentación en pantalla (16:9)</PresentationFormat>
  <Paragraphs>53</Paragraphs>
  <Slides>14</Slides>
  <Notes>14</Notes>
  <HiddenSlides>2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Simple Light</vt:lpstr>
      <vt:lpstr>Paritarias, dolarización y proyecto obrero</vt:lpstr>
      <vt:lpstr>Piso salarial docente</vt:lpstr>
      <vt:lpstr>Piso salarial docente y proyecciones de inflación. Variación acumulada a cada mes sobre la base de febrero 2023.</vt:lpstr>
      <vt:lpstr>Piso salarial docente en términos reales. Ganancia acumulada a cada mes sobre la base de febrero 2023.</vt:lpstr>
      <vt:lpstr>Piso salarial docente en términos reales. Ganancia acumulada en el año paritario como % del piso salarial docente.</vt:lpstr>
      <vt:lpstr>Implicancias de la dolarización para el mundo del trabajo</vt:lpstr>
      <vt:lpstr>Presentación de PowerPoint</vt:lpstr>
      <vt:lpstr>Presentación de PowerPoint</vt:lpstr>
      <vt:lpstr>Presentación de PowerPoint</vt:lpstr>
      <vt:lpstr>PBI 1986-2005 Tasa de variación interanual e índice 1986=100</vt:lpstr>
      <vt:lpstr>Tasa de desocupación Desocupados como porcentaje de la PEA</vt:lpstr>
      <vt:lpstr>Tasa de pobreza Como porcentaje de la población total</vt:lpstr>
      <vt:lpstr>Salario real Tasa de variación interanual e índice 1986=100</vt:lpstr>
      <vt:lpstr>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presentación</dc:title>
  <dc:creator>GARRIZ ANA INES</dc:creator>
  <cp:lastModifiedBy>De Miguel, Mariano</cp:lastModifiedBy>
  <cp:revision>10</cp:revision>
  <dcterms:modified xsi:type="dcterms:W3CDTF">2023-10-26T13:28:11Z</dcterms:modified>
</cp:coreProperties>
</file>