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8" r:id="rId3"/>
    <p:sldId id="264" r:id="rId4"/>
    <p:sldId id="260" r:id="rId5"/>
    <p:sldId id="262" r:id="rId6"/>
    <p:sldId id="265" r:id="rId7"/>
    <p:sldId id="269" r:id="rId8"/>
    <p:sldId id="268" r:id="rId9"/>
    <p:sldId id="263" r:id="rId10"/>
  </p:sldIdLst>
  <p:sldSz cx="9144000" cy="5143500" type="screen16x9"/>
  <p:notesSz cx="6858000" cy="9144000"/>
  <p:embeddedFontLst>
    <p:embeddedFont>
      <p:font typeface="Poppins" panose="020B0604020202020204" charset="0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204" y="6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8528122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96331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e977767f16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1e977767f16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465986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e977767f16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e977767f16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802179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e977767f16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1e977767f16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537716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e977767f16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1e977767f16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0156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E9F6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4010500"/>
            <a:ext cx="39354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 dirty="0" smtClean="0">
                <a:solidFill>
                  <a:srgbClr val="333333"/>
                </a:solidFill>
              </a:rPr>
              <a:t>Prof. Patricia Rodriguez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333333"/>
              </a:solidFill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0950" y="410750"/>
            <a:ext cx="2830088" cy="5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33721" y="501753"/>
            <a:ext cx="951329" cy="3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97350" y="1320922"/>
            <a:ext cx="5048424" cy="113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6">
            <a:alphaModFix/>
          </a:blip>
          <a:srcRect l="16387"/>
          <a:stretch/>
        </p:blipFill>
        <p:spPr>
          <a:xfrm>
            <a:off x="4527125" y="1970200"/>
            <a:ext cx="4213200" cy="2832900"/>
          </a:xfrm>
          <a:prstGeom prst="round2DiagRect">
            <a:avLst>
              <a:gd name="adj1" fmla="val 16667"/>
              <a:gd name="adj2" fmla="val 0"/>
            </a:avLst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56588" y="3906577"/>
            <a:ext cx="6905602" cy="16580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ubtítulo 1"/>
          <p:cNvSpPr>
            <a:spLocks noGrp="1"/>
          </p:cNvSpPr>
          <p:nvPr>
            <p:ph type="subTitle" idx="1"/>
          </p:nvPr>
        </p:nvSpPr>
        <p:spPr>
          <a:xfrm>
            <a:off x="219724" y="974239"/>
            <a:ext cx="8924275" cy="1317548"/>
          </a:xfrm>
        </p:spPr>
        <p:txBody>
          <a:bodyPr>
            <a:noAutofit/>
          </a:bodyPr>
          <a:lstStyle/>
          <a:p>
            <a:pPr algn="l"/>
            <a:r>
              <a:rPr lang="es" b="1" dirty="0" smtClean="0">
                <a:solidFill>
                  <a:srgbClr val="007FA4"/>
                </a:solidFill>
                <a:latin typeface="Poppins"/>
                <a:ea typeface="Poppins"/>
                <a:cs typeface="Poppins"/>
                <a:sym typeface="Poppins"/>
              </a:rPr>
              <a:t>NEGOCIACIÓN COLECTIVA</a:t>
            </a:r>
          </a:p>
          <a:p>
            <a:pPr algn="l"/>
            <a:r>
              <a:rPr lang="es" b="1" dirty="0" smtClean="0">
                <a:solidFill>
                  <a:srgbClr val="007FA4"/>
                </a:solidFill>
                <a:latin typeface="Poppins"/>
                <a:ea typeface="Poppins"/>
                <a:cs typeface="Poppins"/>
                <a:sym typeface="Poppins"/>
              </a:rPr>
              <a:t>DEMOCRACIA Y CONSTRUCCIÓN </a:t>
            </a:r>
          </a:p>
          <a:p>
            <a:pPr algn="l"/>
            <a:r>
              <a:rPr lang="es" b="1" dirty="0" smtClean="0">
                <a:solidFill>
                  <a:srgbClr val="007FA4"/>
                </a:solidFill>
                <a:latin typeface="Poppins"/>
                <a:ea typeface="Poppins"/>
                <a:cs typeface="Poppins"/>
                <a:sym typeface="Poppins"/>
              </a:rPr>
              <a:t>DE DERECHOS.</a:t>
            </a:r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>
            <a:spLocks noGrp="1"/>
          </p:cNvSpPr>
          <p:nvPr>
            <p:ph type="subTitle" idx="1"/>
          </p:nvPr>
        </p:nvSpPr>
        <p:spPr>
          <a:xfrm>
            <a:off x="359125" y="157994"/>
            <a:ext cx="40497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mtClean="0"/>
              <a:t>|</a:t>
            </a:r>
            <a:endParaRPr dirty="0"/>
          </a:p>
        </p:txBody>
      </p:sp>
      <p:pic>
        <p:nvPicPr>
          <p:cNvPr id="76" name="Google Shape;7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0950" y="410750"/>
            <a:ext cx="2830088" cy="5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33721" y="501753"/>
            <a:ext cx="951329" cy="3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56588" y="3906577"/>
            <a:ext cx="6905602" cy="165805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5"/>
          <p:cNvSpPr txBox="1">
            <a:spLocks noGrp="1"/>
          </p:cNvSpPr>
          <p:nvPr>
            <p:ph type="ctrTitle"/>
          </p:nvPr>
        </p:nvSpPr>
        <p:spPr>
          <a:xfrm>
            <a:off x="462700" y="1250894"/>
            <a:ext cx="8520600" cy="86174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4400" b="1" dirty="0" smtClean="0">
                <a:solidFill>
                  <a:srgbClr val="007FA4"/>
                </a:solidFill>
                <a:latin typeface="Poppins"/>
                <a:ea typeface="Poppins"/>
                <a:cs typeface="Poppins"/>
                <a:sym typeface="Poppins"/>
              </a:rPr>
              <a:t>Negociación Colectiva</a:t>
            </a:r>
            <a:endParaRPr sz="4400" b="1" dirty="0">
              <a:solidFill>
                <a:srgbClr val="007FA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0" name="Google Shape;80;p15"/>
          <p:cNvSpPr txBox="1"/>
          <p:nvPr/>
        </p:nvSpPr>
        <p:spPr>
          <a:xfrm>
            <a:off x="462700" y="2160724"/>
            <a:ext cx="8122500" cy="2982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ES" sz="1600" dirty="0" smtClean="0">
                <a:latin typeface="+mn-lt"/>
                <a:ea typeface="Poppins"/>
                <a:cs typeface="Poppins"/>
                <a:sym typeface="Poppins"/>
              </a:rPr>
              <a:t>Espacio de diálogo social </a:t>
            </a:r>
            <a:r>
              <a:rPr lang="es-ES" sz="1600" dirty="0" smtClean="0">
                <a:latin typeface="+mn-lt"/>
                <a:ea typeface="Poppins"/>
                <a:cs typeface="Poppins"/>
                <a:sym typeface="Poppins"/>
              </a:rPr>
              <a:t>donde </a:t>
            </a:r>
            <a:r>
              <a:rPr lang="es-ES" sz="1600" dirty="0" err="1" smtClean="0">
                <a:latin typeface="+mn-lt"/>
                <a:ea typeface="Poppins"/>
                <a:cs typeface="Poppins"/>
                <a:sym typeface="Poppins"/>
              </a:rPr>
              <a:t>lxs</a:t>
            </a:r>
            <a:r>
              <a:rPr lang="es-ES" sz="1600" dirty="0" smtClean="0">
                <a:latin typeface="+mn-lt"/>
                <a:ea typeface="Poppins"/>
                <a:cs typeface="Poppins"/>
                <a:sym typeface="Poppins"/>
              </a:rPr>
              <a:t> representantes de </a:t>
            </a:r>
            <a:r>
              <a:rPr lang="es-ES" sz="1600" dirty="0" err="1" smtClean="0">
                <a:latin typeface="+mn-lt"/>
                <a:ea typeface="Poppins"/>
                <a:cs typeface="Poppins"/>
                <a:sym typeface="Poppins"/>
              </a:rPr>
              <a:t>lxs</a:t>
            </a:r>
            <a:r>
              <a:rPr lang="es-ES" sz="1600" dirty="0" smtClean="0">
                <a:latin typeface="+mn-lt"/>
                <a:ea typeface="Poppins"/>
                <a:cs typeface="Poppins"/>
                <a:sym typeface="Poppins"/>
              </a:rPr>
              <a:t> </a:t>
            </a:r>
            <a:r>
              <a:rPr lang="es-ES" sz="1600" dirty="0" err="1" smtClean="0">
                <a:latin typeface="+mn-lt"/>
                <a:ea typeface="Poppins"/>
                <a:cs typeface="Poppins"/>
                <a:sym typeface="Poppins"/>
              </a:rPr>
              <a:t>trabajadorxs</a:t>
            </a:r>
            <a:r>
              <a:rPr lang="es-ES" sz="1600" dirty="0" smtClean="0">
                <a:latin typeface="+mn-lt"/>
                <a:ea typeface="Poppins"/>
                <a:cs typeface="Poppins"/>
                <a:sym typeface="Poppins"/>
              </a:rPr>
              <a:t> y  </a:t>
            </a:r>
            <a:r>
              <a:rPr lang="es-ES" sz="1600" dirty="0" err="1" smtClean="0">
                <a:latin typeface="+mn-lt"/>
                <a:ea typeface="Poppins"/>
                <a:cs typeface="Poppins"/>
                <a:sym typeface="Poppins"/>
              </a:rPr>
              <a:t>lxs</a:t>
            </a:r>
            <a:r>
              <a:rPr lang="es-ES" sz="1600" dirty="0" smtClean="0">
                <a:latin typeface="+mn-lt"/>
                <a:ea typeface="Poppins"/>
                <a:cs typeface="Poppins"/>
                <a:sym typeface="Poppins"/>
              </a:rPr>
              <a:t> representantes de </a:t>
            </a:r>
            <a:r>
              <a:rPr lang="es-ES" sz="1600" dirty="0" err="1" smtClean="0">
                <a:latin typeface="+mn-lt"/>
                <a:ea typeface="Poppins"/>
                <a:cs typeface="Poppins"/>
                <a:sym typeface="Poppins"/>
              </a:rPr>
              <a:t>lxs</a:t>
            </a:r>
            <a:r>
              <a:rPr lang="es-ES" sz="1600" dirty="0" smtClean="0">
                <a:latin typeface="+mn-lt"/>
                <a:ea typeface="Poppins"/>
                <a:cs typeface="Poppins"/>
                <a:sym typeface="Poppins"/>
              </a:rPr>
              <a:t> empleadores discuten las formas en que deberá regirse la </a:t>
            </a:r>
            <a:r>
              <a:rPr lang="es-ES" sz="1600" dirty="0" smtClean="0">
                <a:latin typeface="+mn-lt"/>
                <a:ea typeface="Poppins"/>
                <a:cs typeface="Poppins"/>
                <a:sym typeface="Poppins"/>
              </a:rPr>
              <a:t>organización del trabajo: (condiciones laborales, Salario, Jornada laboral, licencias, </a:t>
            </a:r>
            <a:r>
              <a:rPr lang="es-ES" sz="1600" dirty="0" err="1" smtClean="0">
                <a:latin typeface="+mn-lt"/>
                <a:ea typeface="Poppins"/>
                <a:cs typeface="Poppins"/>
                <a:sym typeface="Poppins"/>
              </a:rPr>
              <a:t>cpacitaciones</a:t>
            </a:r>
            <a:r>
              <a:rPr lang="es-ES" sz="1600" dirty="0" smtClean="0">
                <a:latin typeface="+mn-lt"/>
                <a:ea typeface="Poppins"/>
                <a:cs typeface="Poppins"/>
                <a:sym typeface="Poppins"/>
              </a:rPr>
              <a:t>, </a:t>
            </a:r>
            <a:r>
              <a:rPr lang="es-ES" sz="1600" dirty="0" err="1" smtClean="0">
                <a:latin typeface="+mn-lt"/>
                <a:ea typeface="Poppins"/>
                <a:cs typeface="Poppins"/>
                <a:sym typeface="Poppins"/>
              </a:rPr>
              <a:t>etc</a:t>
            </a:r>
            <a:r>
              <a:rPr lang="es-ES" sz="1600" dirty="0" smtClean="0">
                <a:latin typeface="+mn-lt"/>
                <a:ea typeface="Poppins"/>
                <a:cs typeface="Poppins"/>
                <a:sym typeface="Poppins"/>
              </a:rPr>
              <a:t>).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ES" sz="1600" dirty="0" smtClean="0">
                <a:latin typeface="+mn-lt"/>
                <a:ea typeface="Poppins"/>
                <a:cs typeface="Poppins"/>
                <a:sym typeface="Poppins"/>
              </a:rPr>
              <a:t>El resultado de dicha negociación se plasma en un acuerdo o convenio colectivo de trabajo.</a:t>
            </a:r>
            <a:endParaRPr sz="1600" dirty="0">
              <a:latin typeface="+mn-lt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88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872576" y="4210808"/>
            <a:ext cx="6905602" cy="16580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90650" y="914400"/>
            <a:ext cx="8520600" cy="964129"/>
          </a:xfrm>
        </p:spPr>
        <p:txBody>
          <a:bodyPr>
            <a:noAutofit/>
          </a:bodyPr>
          <a:lstStyle/>
          <a:p>
            <a:r>
              <a:rPr lang="es-ES" sz="2800" b="1" dirty="0" smtClean="0">
                <a:solidFill>
                  <a:srgbClr val="007FA4"/>
                </a:solidFill>
                <a:latin typeface="Poppins"/>
                <a:ea typeface="Poppins"/>
                <a:cs typeface="Poppins"/>
              </a:rPr>
              <a:t>Negociación </a:t>
            </a:r>
            <a:r>
              <a:rPr lang="es-ES" sz="2800" b="1" dirty="0" smtClean="0">
                <a:solidFill>
                  <a:srgbClr val="007FA4"/>
                </a:solidFill>
                <a:latin typeface="Poppins"/>
                <a:ea typeface="Poppins"/>
                <a:cs typeface="Poppins"/>
              </a:rPr>
              <a:t>Colectiva </a:t>
            </a:r>
            <a:r>
              <a:rPr lang="es-ES" sz="2800" b="1" dirty="0">
                <a:solidFill>
                  <a:srgbClr val="007FA4"/>
                </a:solidFill>
                <a:latin typeface="Poppins"/>
                <a:ea typeface="Poppins"/>
                <a:cs typeface="Poppins"/>
              </a:rPr>
              <a:t>en </a:t>
            </a:r>
            <a:r>
              <a:rPr lang="es-ES" sz="2800" b="1" dirty="0" smtClean="0">
                <a:solidFill>
                  <a:srgbClr val="007FA4"/>
                </a:solidFill>
                <a:latin typeface="Poppins"/>
                <a:ea typeface="Poppins"/>
                <a:cs typeface="Poppins"/>
              </a:rPr>
              <a:t>la </a:t>
            </a:r>
            <a:br>
              <a:rPr lang="es-ES" sz="2800" b="1" dirty="0" smtClean="0">
                <a:solidFill>
                  <a:srgbClr val="007FA4"/>
                </a:solidFill>
                <a:latin typeface="Poppins"/>
                <a:ea typeface="Poppins"/>
                <a:cs typeface="Poppins"/>
              </a:rPr>
            </a:br>
            <a:r>
              <a:rPr lang="es-ES" sz="2800" b="1" dirty="0" smtClean="0">
                <a:solidFill>
                  <a:srgbClr val="007FA4"/>
                </a:solidFill>
                <a:latin typeface="Poppins"/>
                <a:ea typeface="Poppins"/>
                <a:cs typeface="Poppins"/>
              </a:rPr>
              <a:t>Docencia Privada</a:t>
            </a:r>
            <a:endParaRPr lang="es-AR" sz="2800" b="1" dirty="0">
              <a:solidFill>
                <a:srgbClr val="007FA4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75782" y="1752926"/>
            <a:ext cx="8630432" cy="2894230"/>
          </a:xfrm>
        </p:spPr>
        <p:txBody>
          <a:bodyPr>
            <a:normAutofit/>
          </a:bodyPr>
          <a:lstStyle/>
          <a:p>
            <a:pPr marL="400050" indent="-285750" algn="l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AR" sz="1600" dirty="0">
                <a:solidFill>
                  <a:schemeClr val="tx1"/>
                </a:solidFill>
              </a:rPr>
              <a:t>En el marco de la </a:t>
            </a:r>
            <a:r>
              <a:rPr lang="es-AR" sz="1600" b="1" dirty="0">
                <a:solidFill>
                  <a:schemeClr val="tx1"/>
                </a:solidFill>
              </a:rPr>
              <a:t>Paritaria Nacional Docente</a:t>
            </a:r>
            <a:r>
              <a:rPr lang="es-AR" sz="1600" dirty="0">
                <a:solidFill>
                  <a:schemeClr val="tx1"/>
                </a:solidFill>
              </a:rPr>
              <a:t> </a:t>
            </a:r>
            <a:endParaRPr lang="es-AR" sz="1600" dirty="0" smtClean="0">
              <a:solidFill>
                <a:schemeClr val="tx1"/>
              </a:solidFill>
            </a:endParaRPr>
          </a:p>
          <a:p>
            <a:pPr marL="450850" indent="0" algn="l">
              <a:lnSpc>
                <a:spcPct val="150000"/>
              </a:lnSpc>
            </a:pPr>
            <a:r>
              <a:rPr lang="es-AR" sz="1400" dirty="0" smtClean="0">
                <a:solidFill>
                  <a:schemeClr val="tx1"/>
                </a:solidFill>
              </a:rPr>
              <a:t>art</a:t>
            </a:r>
            <a:r>
              <a:rPr lang="es-AR" sz="1400" dirty="0">
                <a:solidFill>
                  <a:schemeClr val="tx1"/>
                </a:solidFill>
              </a:rPr>
              <a:t>. </a:t>
            </a:r>
            <a:r>
              <a:rPr lang="es-AR" sz="1400" dirty="0" smtClean="0">
                <a:solidFill>
                  <a:schemeClr val="tx1"/>
                </a:solidFill>
              </a:rPr>
              <a:t>10/ </a:t>
            </a:r>
            <a:r>
              <a:rPr lang="es-AR" sz="1400" dirty="0">
                <a:solidFill>
                  <a:schemeClr val="tx1"/>
                </a:solidFill>
              </a:rPr>
              <a:t>Ley </a:t>
            </a:r>
            <a:r>
              <a:rPr lang="es-AR" sz="1400" dirty="0" smtClean="0">
                <a:solidFill>
                  <a:schemeClr val="tx1"/>
                </a:solidFill>
              </a:rPr>
              <a:t>26.075.  </a:t>
            </a:r>
            <a:r>
              <a:rPr lang="es-AR" sz="1400" dirty="0">
                <a:solidFill>
                  <a:schemeClr val="tx1"/>
                </a:solidFill>
              </a:rPr>
              <a:t>Ley de financiamiento </a:t>
            </a:r>
            <a:r>
              <a:rPr lang="es-AR" sz="1400" dirty="0" smtClean="0">
                <a:solidFill>
                  <a:schemeClr val="tx1"/>
                </a:solidFill>
              </a:rPr>
              <a:t>educativo. </a:t>
            </a:r>
            <a:r>
              <a:rPr lang="es-AR" sz="1400" dirty="0" err="1">
                <a:solidFill>
                  <a:schemeClr val="tx1"/>
                </a:solidFill>
              </a:rPr>
              <a:t>Dto</a:t>
            </a:r>
            <a:r>
              <a:rPr lang="es-AR" sz="1400" dirty="0">
                <a:solidFill>
                  <a:schemeClr val="tx1"/>
                </a:solidFill>
              </a:rPr>
              <a:t> reglamentario </a:t>
            </a:r>
            <a:r>
              <a:rPr lang="es-AR" sz="1400" dirty="0" smtClean="0">
                <a:solidFill>
                  <a:schemeClr val="tx1"/>
                </a:solidFill>
              </a:rPr>
              <a:t>457/07- Ministerio-Consejo Federal y Gremios.</a:t>
            </a:r>
          </a:p>
          <a:p>
            <a:pPr algn="l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AR" sz="1600" dirty="0" smtClean="0">
                <a:solidFill>
                  <a:schemeClr val="tx1"/>
                </a:solidFill>
              </a:rPr>
              <a:t>Ley </a:t>
            </a:r>
            <a:r>
              <a:rPr lang="es-AR" sz="1600" dirty="0" smtClean="0">
                <a:solidFill>
                  <a:schemeClr val="tx1"/>
                </a:solidFill>
              </a:rPr>
              <a:t>14.250 es </a:t>
            </a:r>
            <a:r>
              <a:rPr lang="es-AR" sz="1600" dirty="0">
                <a:solidFill>
                  <a:schemeClr val="tx1"/>
                </a:solidFill>
              </a:rPr>
              <a:t>la ÚNICA </a:t>
            </a:r>
            <a:r>
              <a:rPr lang="es-AR" sz="1400" dirty="0">
                <a:solidFill>
                  <a:schemeClr val="tx1"/>
                </a:solidFill>
              </a:rPr>
              <a:t>negociación colectiva en sentido </a:t>
            </a:r>
            <a:r>
              <a:rPr lang="es-AR" sz="1400" dirty="0" smtClean="0">
                <a:solidFill>
                  <a:schemeClr val="tx1"/>
                </a:solidFill>
              </a:rPr>
              <a:t>estricto. ¿</a:t>
            </a:r>
            <a:r>
              <a:rPr lang="es-AR" sz="1400" dirty="0">
                <a:solidFill>
                  <a:schemeClr val="tx1"/>
                </a:solidFill>
              </a:rPr>
              <a:t>Por qué</a:t>
            </a:r>
            <a:r>
              <a:rPr lang="es-AR" sz="1400" dirty="0" smtClean="0">
                <a:solidFill>
                  <a:schemeClr val="tx1"/>
                </a:solidFill>
              </a:rPr>
              <a:t>? Porque </a:t>
            </a:r>
            <a:r>
              <a:rPr lang="es-AR" sz="1400" dirty="0">
                <a:solidFill>
                  <a:schemeClr val="tx1"/>
                </a:solidFill>
              </a:rPr>
              <a:t>el sindicato negocia directamente con el empleador -”de igual a igual</a:t>
            </a:r>
            <a:r>
              <a:rPr lang="es-AR" sz="1400" dirty="0" smtClean="0">
                <a:solidFill>
                  <a:schemeClr val="tx1"/>
                </a:solidFill>
              </a:rPr>
              <a:t>”. </a:t>
            </a:r>
            <a:endParaRPr lang="es-AR" sz="1400" dirty="0">
              <a:solidFill>
                <a:schemeClr val="tx1"/>
              </a:solidFill>
            </a:endParaRPr>
          </a:p>
        </p:txBody>
      </p:sp>
      <p:pic>
        <p:nvPicPr>
          <p:cNvPr id="4" name="Google Shape;9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0950" y="324249"/>
            <a:ext cx="2830088" cy="5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9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33721" y="501753"/>
            <a:ext cx="951329" cy="321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7284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>
            <a:spLocks noGrp="1"/>
          </p:cNvSpPr>
          <p:nvPr>
            <p:ph type="subTitle" idx="1"/>
          </p:nvPr>
        </p:nvSpPr>
        <p:spPr>
          <a:xfrm>
            <a:off x="359125" y="410750"/>
            <a:ext cx="40497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dirty="0" smtClean="0"/>
              <a:t>Temas: </a:t>
            </a:r>
            <a:endParaRPr dirty="0"/>
          </a:p>
        </p:txBody>
      </p:sp>
      <p:pic>
        <p:nvPicPr>
          <p:cNvPr id="96" name="Google Shape;9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0950" y="410750"/>
            <a:ext cx="2830088" cy="5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33721" y="501753"/>
            <a:ext cx="951329" cy="3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56588" y="3906577"/>
            <a:ext cx="6905602" cy="165805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7"/>
          <p:cNvSpPr txBox="1">
            <a:spLocks noGrp="1"/>
          </p:cNvSpPr>
          <p:nvPr>
            <p:ph type="ctrTitle"/>
          </p:nvPr>
        </p:nvSpPr>
        <p:spPr>
          <a:xfrm>
            <a:off x="462550" y="1140845"/>
            <a:ext cx="8520600" cy="61552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2800" b="1" dirty="0">
                <a:solidFill>
                  <a:srgbClr val="007FA4"/>
                </a:solidFill>
                <a:latin typeface="Poppins"/>
                <a:ea typeface="Poppins"/>
                <a:cs typeface="Poppins"/>
                <a:sym typeface="Poppins"/>
              </a:rPr>
              <a:t>Proyecto de Convenio Colectivo de Trabajo</a:t>
            </a:r>
            <a:endParaRPr sz="2800" b="1" dirty="0">
              <a:solidFill>
                <a:srgbClr val="007FA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0" name="Google Shape;100;p17"/>
          <p:cNvSpPr txBox="1"/>
          <p:nvPr/>
        </p:nvSpPr>
        <p:spPr>
          <a:xfrm>
            <a:off x="692572" y="1969970"/>
            <a:ext cx="3691537" cy="2652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3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AR" sz="1600" dirty="0"/>
              <a:t>Reconocimiento sindical</a:t>
            </a:r>
          </a:p>
          <a:p>
            <a:pPr marL="285750" lvl="3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AR" sz="1600" dirty="0"/>
              <a:t>Reconocimiento </a:t>
            </a:r>
            <a:r>
              <a:rPr lang="es-AR" sz="1600" dirty="0" smtClean="0"/>
              <a:t>OSDOP</a:t>
            </a:r>
          </a:p>
          <a:p>
            <a:pPr marL="285750" lvl="3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AR" sz="1600" dirty="0" smtClean="0"/>
              <a:t>Contratación </a:t>
            </a:r>
            <a:r>
              <a:rPr lang="es-AR" sz="1600" dirty="0"/>
              <a:t>laboral</a:t>
            </a:r>
          </a:p>
          <a:p>
            <a:pPr marL="285750" lvl="3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AR" sz="1600" dirty="0"/>
              <a:t>Comités mixtos de salud y </a:t>
            </a:r>
            <a:r>
              <a:rPr lang="es-AR" sz="1600" dirty="0" smtClean="0"/>
              <a:t>seguridad</a:t>
            </a:r>
          </a:p>
          <a:p>
            <a:pPr marL="285750" lvl="3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AR" sz="1600" dirty="0" smtClean="0"/>
              <a:t>Jornada laboral.</a:t>
            </a:r>
          </a:p>
        </p:txBody>
      </p:sp>
      <p:sp>
        <p:nvSpPr>
          <p:cNvPr id="9" name="Google Shape;100;p17"/>
          <p:cNvSpPr txBox="1"/>
          <p:nvPr/>
        </p:nvSpPr>
        <p:spPr>
          <a:xfrm>
            <a:off x="4966036" y="2007550"/>
            <a:ext cx="3691537" cy="27398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3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AR" sz="1600" dirty="0" smtClean="0"/>
              <a:t>Dto</a:t>
            </a:r>
            <a:r>
              <a:rPr lang="es-AR" sz="1600" dirty="0"/>
              <a:t>. </a:t>
            </a:r>
            <a:r>
              <a:rPr lang="es-AR" sz="1600" dirty="0" smtClean="0"/>
              <a:t>144/22 </a:t>
            </a:r>
            <a:r>
              <a:rPr lang="es-AR" sz="1600" dirty="0"/>
              <a:t>espacios de cuidados</a:t>
            </a:r>
          </a:p>
          <a:p>
            <a:pPr marL="285750" lvl="3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AR" sz="1600" dirty="0"/>
              <a:t>Licencia por razón de violencia de género.</a:t>
            </a:r>
          </a:p>
          <a:p>
            <a:pPr marL="285750" lvl="3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AR" sz="1600" dirty="0" smtClean="0"/>
              <a:t>Licencia </a:t>
            </a:r>
            <a:r>
              <a:rPr lang="es-AR" sz="1600" dirty="0"/>
              <a:t>gremial con goce de haberes </a:t>
            </a:r>
          </a:p>
          <a:p>
            <a:pPr marL="285750" lvl="3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AR" sz="1600" dirty="0"/>
              <a:t>Crédito horario.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9"/>
          <p:cNvSpPr txBox="1">
            <a:spLocks noGrp="1"/>
          </p:cNvSpPr>
          <p:nvPr>
            <p:ph type="subTitle" idx="1"/>
          </p:nvPr>
        </p:nvSpPr>
        <p:spPr>
          <a:xfrm>
            <a:off x="595423" y="1175990"/>
            <a:ext cx="7804297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400" b="1" dirty="0">
                <a:solidFill>
                  <a:srgbClr val="007FA4"/>
                </a:solidFill>
                <a:latin typeface="Poppins"/>
                <a:ea typeface="Poppins"/>
                <a:cs typeface="Poppins"/>
              </a:rPr>
              <a:t>Hacia donde vamos</a:t>
            </a:r>
            <a:endParaRPr sz="4400" b="1" dirty="0">
              <a:solidFill>
                <a:srgbClr val="007FA4"/>
              </a:solidFill>
              <a:latin typeface="Poppins"/>
              <a:ea typeface="Poppins"/>
              <a:cs typeface="Poppins"/>
            </a:endParaRPr>
          </a:p>
        </p:txBody>
      </p:sp>
      <p:pic>
        <p:nvPicPr>
          <p:cNvPr id="116" name="Google Shape;11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0950" y="410750"/>
            <a:ext cx="2830088" cy="5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33721" y="501753"/>
            <a:ext cx="951329" cy="3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56588" y="3906577"/>
            <a:ext cx="6905602" cy="16580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ángulo 1"/>
          <p:cNvSpPr/>
          <p:nvPr/>
        </p:nvSpPr>
        <p:spPr>
          <a:xfrm>
            <a:off x="595423" y="2094697"/>
            <a:ext cx="7989627" cy="346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AR" sz="1600" dirty="0"/>
              <a:t>Nos proponemos seguir participando en la Paritaria Nacional Docente </a:t>
            </a:r>
            <a:r>
              <a:rPr lang="es-AR" sz="1600" dirty="0" smtClean="0"/>
              <a:t>para ampliar derechos y marcas pautas salariales.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AR" sz="1600" dirty="0" smtClean="0"/>
              <a:t>Trabajar en las jurisdicciones donde no participamos en las paritarias provinciales, para lograr ese ámbito de lucha necesaria. </a:t>
            </a:r>
            <a:endParaRPr lang="es-AR" sz="1600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AR" sz="1600" dirty="0"/>
              <a:t>Seguir trabajando para </a:t>
            </a:r>
            <a:r>
              <a:rPr lang="es-AR" sz="1600" dirty="0" smtClean="0"/>
              <a:t>concretar, este anhelo histórico , nuestro </a:t>
            </a:r>
            <a:r>
              <a:rPr lang="es-AR" sz="1600" dirty="0"/>
              <a:t>C</a:t>
            </a:r>
            <a:r>
              <a:rPr lang="es-AR" sz="1600" dirty="0" smtClean="0"/>
              <a:t>onvenio </a:t>
            </a:r>
            <a:r>
              <a:rPr lang="es-AR" sz="1600" dirty="0"/>
              <a:t>C</a:t>
            </a:r>
            <a:r>
              <a:rPr lang="es-AR" sz="1600" dirty="0" smtClean="0"/>
              <a:t>olectivo de Trabajo propio.</a:t>
            </a:r>
          </a:p>
          <a:p>
            <a:pPr algn="just">
              <a:lnSpc>
                <a:spcPct val="150000"/>
              </a:lnSpc>
            </a:pPr>
            <a:r>
              <a:rPr lang="es-AR" sz="1600" b="1" dirty="0" smtClean="0">
                <a:solidFill>
                  <a:schemeClr val="tx1"/>
                </a:solidFill>
              </a:rPr>
              <a:t> Mirada </a:t>
            </a:r>
            <a:r>
              <a:rPr lang="es-AR" sz="1600" b="1" dirty="0">
                <a:solidFill>
                  <a:schemeClr val="tx1"/>
                </a:solidFill>
              </a:rPr>
              <a:t>integral de la mujer cuando estamos en cada mesa paritaria. 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s-AR" sz="1600" dirty="0" smtClean="0"/>
          </a:p>
          <a:p>
            <a:pPr algn="just">
              <a:lnSpc>
                <a:spcPct val="150000"/>
              </a:lnSpc>
            </a:pPr>
            <a:endParaRPr lang="es-AR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89763" y="1164921"/>
            <a:ext cx="7377831" cy="1453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s-AR" sz="1600" dirty="0" smtClean="0">
                <a:solidFill>
                  <a:srgbClr val="0070C0"/>
                </a:solidFill>
              </a:rPr>
              <a:t/>
            </a:r>
            <a:br>
              <a:rPr lang="es-AR" sz="1600" dirty="0" smtClean="0">
                <a:solidFill>
                  <a:srgbClr val="0070C0"/>
                </a:solidFill>
              </a:rPr>
            </a:br>
            <a:r>
              <a:rPr lang="es-AR" sz="1600" dirty="0" smtClean="0">
                <a:solidFill>
                  <a:srgbClr val="0070C0"/>
                </a:solidFill>
              </a:rPr>
              <a:t/>
            </a:r>
            <a:br>
              <a:rPr lang="es-AR" sz="1600" dirty="0" smtClean="0">
                <a:solidFill>
                  <a:srgbClr val="0070C0"/>
                </a:solidFill>
              </a:rPr>
            </a:br>
            <a:r>
              <a:rPr lang="es-AR" sz="1600" dirty="0" smtClean="0">
                <a:solidFill>
                  <a:srgbClr val="0070C0"/>
                </a:solidFill>
              </a:rPr>
              <a:t/>
            </a:r>
            <a:br>
              <a:rPr lang="es-AR" sz="1600" dirty="0" smtClean="0">
                <a:solidFill>
                  <a:srgbClr val="0070C0"/>
                </a:solidFill>
              </a:rPr>
            </a:br>
            <a:r>
              <a:rPr lang="es-AR" sz="3200" b="1" dirty="0" smtClean="0">
                <a:solidFill>
                  <a:srgbClr val="0070C0"/>
                </a:solidFill>
                <a:latin typeface="Poppins" panose="020B0604020202020204" charset="0"/>
                <a:cs typeface="Poppins" panose="020B0604020202020204" charset="0"/>
              </a:rPr>
              <a:t>Negociación colectiva</a:t>
            </a:r>
            <a:r>
              <a:rPr lang="es-AR" sz="3200" b="1" dirty="0">
                <a:solidFill>
                  <a:srgbClr val="0070C0"/>
                </a:solidFill>
                <a:latin typeface="Poppins" panose="020B0604020202020204" charset="0"/>
                <a:cs typeface="Poppins" panose="020B0604020202020204" charset="0"/>
              </a:rPr>
              <a:t> </a:t>
            </a:r>
            <a:r>
              <a:rPr lang="es-AR" sz="3200" b="1" dirty="0" smtClean="0">
                <a:solidFill>
                  <a:srgbClr val="0070C0"/>
                </a:solidFill>
                <a:latin typeface="Poppins" panose="020B0604020202020204" charset="0"/>
                <a:cs typeface="Poppins" panose="020B0604020202020204" charset="0"/>
              </a:rPr>
              <a:t>como herramienta.</a:t>
            </a:r>
            <a:endParaRPr lang="es-AR" sz="3200" dirty="0">
              <a:solidFill>
                <a:srgbClr val="0070C0"/>
              </a:solidFill>
              <a:latin typeface="Poppins" panose="020B0604020202020204" charset="0"/>
              <a:cs typeface="Poppins" panose="020B0604020202020204" charset="0"/>
            </a:endParaRPr>
          </a:p>
        </p:txBody>
      </p:sp>
      <p:pic>
        <p:nvPicPr>
          <p:cNvPr id="4" name="Google Shape;116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50950" y="410750"/>
            <a:ext cx="2830088" cy="5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1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33721" y="501753"/>
            <a:ext cx="951329" cy="3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1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6588" y="3906577"/>
            <a:ext cx="6905602" cy="16580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ubtítulo 6"/>
          <p:cNvSpPr>
            <a:spLocks noGrp="1"/>
          </p:cNvSpPr>
          <p:nvPr>
            <p:ph type="subTitle" idx="1"/>
          </p:nvPr>
        </p:nvSpPr>
        <p:spPr>
          <a:xfrm>
            <a:off x="411908" y="2796546"/>
            <a:ext cx="8520600" cy="1575037"/>
          </a:xfrm>
        </p:spPr>
        <p:txBody>
          <a:bodyPr>
            <a:normAutofit/>
          </a:bodyPr>
          <a:lstStyle/>
          <a:p>
            <a:pPr marL="6350" indent="-6350">
              <a:lnSpc>
                <a:spcPct val="150000"/>
              </a:lnSpc>
            </a:pPr>
            <a:r>
              <a:rPr lang="es-AR" sz="2000" dirty="0" smtClean="0">
                <a:solidFill>
                  <a:schemeClr val="tx1"/>
                </a:solidFill>
              </a:rPr>
              <a:t>Es fundamental </a:t>
            </a:r>
            <a:r>
              <a:rPr lang="es-AR" sz="2000" dirty="0">
                <a:solidFill>
                  <a:schemeClr val="tx1"/>
                </a:solidFill>
              </a:rPr>
              <a:t>para que las y los docentes transformen sus lugares </a:t>
            </a:r>
            <a:r>
              <a:rPr lang="es-AR" sz="2000" dirty="0" smtClean="0">
                <a:solidFill>
                  <a:schemeClr val="tx1"/>
                </a:solidFill>
              </a:rPr>
              <a:t>de trabajo </a:t>
            </a:r>
            <a:r>
              <a:rPr lang="es-AR" sz="2000" dirty="0">
                <a:solidFill>
                  <a:schemeClr val="tx1"/>
                </a:solidFill>
              </a:rPr>
              <a:t>en espacios menos desiguales y libres de discriminación, </a:t>
            </a:r>
            <a:r>
              <a:rPr lang="es-AR" sz="2000" dirty="0" smtClean="0">
                <a:solidFill>
                  <a:schemeClr val="tx1"/>
                </a:solidFill>
              </a:rPr>
              <a:t>más saludables </a:t>
            </a:r>
            <a:r>
              <a:rPr lang="es-AR" sz="2000" dirty="0">
                <a:solidFill>
                  <a:schemeClr val="tx1"/>
                </a:solidFill>
              </a:rPr>
              <a:t>y amorosos</a:t>
            </a:r>
            <a:r>
              <a:rPr lang="es-AR" sz="2000" dirty="0" smtClean="0">
                <a:solidFill>
                  <a:schemeClr val="tx1"/>
                </a:solidFill>
              </a:rPr>
              <a:t>. </a:t>
            </a: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0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89763" y="1164921"/>
            <a:ext cx="7107939" cy="76831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s-AR" sz="1600" dirty="0" smtClean="0">
                <a:solidFill>
                  <a:srgbClr val="0070C0"/>
                </a:solidFill>
              </a:rPr>
              <a:t/>
            </a:r>
            <a:br>
              <a:rPr lang="es-AR" sz="1600" dirty="0" smtClean="0">
                <a:solidFill>
                  <a:srgbClr val="0070C0"/>
                </a:solidFill>
              </a:rPr>
            </a:br>
            <a:r>
              <a:rPr lang="es-AR" sz="1600" dirty="0" smtClean="0">
                <a:solidFill>
                  <a:srgbClr val="0070C0"/>
                </a:solidFill>
              </a:rPr>
              <a:t/>
            </a:r>
            <a:br>
              <a:rPr lang="es-AR" sz="1600" dirty="0" smtClean="0">
                <a:solidFill>
                  <a:srgbClr val="0070C0"/>
                </a:solidFill>
              </a:rPr>
            </a:br>
            <a:r>
              <a:rPr lang="es-AR" sz="1600" dirty="0" smtClean="0">
                <a:solidFill>
                  <a:srgbClr val="0070C0"/>
                </a:solidFill>
              </a:rPr>
              <a:t/>
            </a:r>
            <a:br>
              <a:rPr lang="es-AR" sz="1600" dirty="0" smtClean="0">
                <a:solidFill>
                  <a:srgbClr val="0070C0"/>
                </a:solidFill>
              </a:rPr>
            </a:br>
            <a:r>
              <a:rPr lang="es-AR" sz="3200" b="1" dirty="0" smtClean="0">
                <a:solidFill>
                  <a:srgbClr val="0070C0"/>
                </a:solidFill>
                <a:latin typeface="Poppins" panose="020B0604020202020204" charset="0"/>
                <a:cs typeface="Poppins" panose="020B0604020202020204" charset="0"/>
              </a:rPr>
              <a:t>Negociación </a:t>
            </a:r>
            <a:r>
              <a:rPr lang="es-AR" sz="3200" b="1" dirty="0" smtClean="0">
                <a:solidFill>
                  <a:srgbClr val="0070C0"/>
                </a:solidFill>
                <a:latin typeface="Poppins" panose="020B0604020202020204" charset="0"/>
                <a:cs typeface="Poppins" panose="020B0604020202020204" charset="0"/>
              </a:rPr>
              <a:t>colectiva</a:t>
            </a:r>
            <a:endParaRPr lang="es-AR" sz="3200" dirty="0">
              <a:solidFill>
                <a:srgbClr val="0070C0"/>
              </a:solidFill>
              <a:latin typeface="Poppins" panose="020B0604020202020204" charset="0"/>
              <a:cs typeface="Poppins" panose="020B0604020202020204" charset="0"/>
            </a:endParaRPr>
          </a:p>
        </p:txBody>
      </p:sp>
      <p:pic>
        <p:nvPicPr>
          <p:cNvPr id="4" name="Google Shape;116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50950" y="410750"/>
            <a:ext cx="2830088" cy="5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1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33721" y="501753"/>
            <a:ext cx="951329" cy="3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1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6588" y="3906577"/>
            <a:ext cx="6905602" cy="16580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ubtítulo 6"/>
          <p:cNvSpPr>
            <a:spLocks noGrp="1"/>
          </p:cNvSpPr>
          <p:nvPr>
            <p:ph type="subTitle" idx="1"/>
          </p:nvPr>
        </p:nvSpPr>
        <p:spPr>
          <a:xfrm>
            <a:off x="411908" y="2183956"/>
            <a:ext cx="8520600" cy="2187628"/>
          </a:xfrm>
        </p:spPr>
        <p:txBody>
          <a:bodyPr>
            <a:normAutofit fontScale="92500" lnSpcReduction="20000"/>
          </a:bodyPr>
          <a:lstStyle/>
          <a:p>
            <a:pPr marL="6350" indent="-6350">
              <a:lnSpc>
                <a:spcPct val="150000"/>
              </a:lnSpc>
            </a:pPr>
            <a:r>
              <a:rPr lang="es-AR" sz="2000" dirty="0" smtClean="0">
                <a:solidFill>
                  <a:schemeClr val="tx1"/>
                </a:solidFill>
              </a:rPr>
              <a:t>Es </a:t>
            </a:r>
            <a:r>
              <a:rPr lang="es-AR" sz="2000" dirty="0" smtClean="0">
                <a:solidFill>
                  <a:schemeClr val="tx1"/>
                </a:solidFill>
              </a:rPr>
              <a:t>una construcción, un proceso encaminado a democratizar las relaciones del trabajo, pero nunca está terminada, acabada de una </a:t>
            </a:r>
            <a:r>
              <a:rPr lang="es-AR" sz="2000" dirty="0" smtClean="0">
                <a:solidFill>
                  <a:schemeClr val="tx1"/>
                </a:solidFill>
              </a:rPr>
              <a:t>vez y para siempre. Es una tarea cotidiana que hay que llenarla de contenido, sentido, difundirla, hacerla llegar a cada escuela, a cada docente y que se cumpla en la realidad.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44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18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56588" y="3906577"/>
            <a:ext cx="6905602" cy="16580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11700" y="1601717"/>
            <a:ext cx="8520600" cy="1095354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s-AR" sz="1600" dirty="0" smtClean="0"/>
              <a:t/>
            </a:r>
            <a:br>
              <a:rPr lang="es-AR" sz="1600" dirty="0" smtClean="0"/>
            </a:br>
            <a:r>
              <a:rPr lang="es-AR" sz="1600" dirty="0" smtClean="0"/>
              <a:t/>
            </a:r>
            <a:br>
              <a:rPr lang="es-AR" sz="1600" dirty="0" smtClean="0"/>
            </a:br>
            <a:r>
              <a:rPr lang="es-AR" sz="1600" dirty="0" smtClean="0"/>
              <a:t/>
            </a:r>
            <a:br>
              <a:rPr lang="es-AR" sz="1600" dirty="0" smtClean="0"/>
            </a:br>
            <a:r>
              <a:rPr lang="es-AR" sz="1600" dirty="0" smtClean="0"/>
              <a:t/>
            </a:r>
            <a:br>
              <a:rPr lang="es-AR" sz="1600" dirty="0" smtClean="0"/>
            </a:br>
            <a:r>
              <a:rPr lang="es-AR" sz="1600" dirty="0" smtClean="0"/>
              <a:t/>
            </a:r>
            <a:br>
              <a:rPr lang="es-AR" sz="1600" dirty="0" smtClean="0"/>
            </a:br>
            <a:r>
              <a:rPr lang="es-AR" sz="1600" dirty="0" smtClean="0"/>
              <a:t/>
            </a:r>
            <a:br>
              <a:rPr lang="es-AR" sz="1600" dirty="0" smtClean="0"/>
            </a:br>
            <a:r>
              <a:rPr lang="es-AR" sz="1600" dirty="0" smtClean="0"/>
              <a:t/>
            </a:r>
            <a:br>
              <a:rPr lang="es-AR" sz="1600" dirty="0" smtClean="0"/>
            </a:br>
            <a:r>
              <a:rPr lang="es-AR" sz="1600" dirty="0" smtClean="0"/>
              <a:t/>
            </a:r>
            <a:br>
              <a:rPr lang="es-AR" sz="1600" dirty="0" smtClean="0"/>
            </a:br>
            <a:r>
              <a:rPr lang="es-AR" sz="1600" dirty="0" smtClean="0"/>
              <a:t/>
            </a:r>
            <a:br>
              <a:rPr lang="es-AR" sz="1600" dirty="0" smtClean="0"/>
            </a:br>
            <a:r>
              <a:rPr lang="es-AR" sz="1600" dirty="0" smtClean="0"/>
              <a:t/>
            </a:r>
            <a:br>
              <a:rPr lang="es-AR" sz="1600" dirty="0" smtClean="0"/>
            </a:br>
            <a:r>
              <a:rPr lang="es-AR" sz="1600" dirty="0" smtClean="0"/>
              <a:t/>
            </a:r>
            <a:br>
              <a:rPr lang="es-AR" sz="1600" dirty="0" smtClean="0"/>
            </a:br>
            <a:r>
              <a:rPr lang="es-AR" sz="1600" dirty="0" smtClean="0"/>
              <a:t/>
            </a:r>
            <a:br>
              <a:rPr lang="es-AR" sz="1600" dirty="0" smtClean="0"/>
            </a:br>
            <a:r>
              <a:rPr lang="es-AR" sz="1600" b="1" dirty="0" smtClean="0"/>
              <a:t> </a:t>
            </a:r>
            <a:endParaRPr lang="es-AR" sz="16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23400" y="1823265"/>
            <a:ext cx="8520600" cy="1395924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s-AR" sz="4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 panose="020B0604020202020204" charset="0"/>
                <a:cs typeface="Poppins" panose="020B0604020202020204" charset="0"/>
              </a:rPr>
              <a:t>CONVENIO COLECTIVO YA!</a:t>
            </a:r>
            <a:endParaRPr lang="es-AR" sz="4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oppins" panose="020B0604020202020204" charset="0"/>
              <a:cs typeface="Poppins" panose="020B0604020202020204" charset="0"/>
            </a:endParaRPr>
          </a:p>
        </p:txBody>
      </p:sp>
      <p:pic>
        <p:nvPicPr>
          <p:cNvPr id="4" name="Google Shape;11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0950" y="410750"/>
            <a:ext cx="2830088" cy="5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1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33721" y="501753"/>
            <a:ext cx="951329" cy="321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839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E9F6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6588" y="3906577"/>
            <a:ext cx="6905602" cy="165805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0"/>
          <p:cNvSpPr txBox="1">
            <a:spLocks noGrp="1"/>
          </p:cNvSpPr>
          <p:nvPr>
            <p:ph type="ctrTitle"/>
          </p:nvPr>
        </p:nvSpPr>
        <p:spPr>
          <a:xfrm>
            <a:off x="2604300" y="2232450"/>
            <a:ext cx="3935400" cy="678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4400" b="1" dirty="0">
                <a:solidFill>
                  <a:srgbClr val="007FA4"/>
                </a:solidFill>
                <a:latin typeface="Poppins"/>
                <a:ea typeface="Poppins"/>
                <a:cs typeface="Poppins"/>
                <a:sym typeface="Poppins"/>
              </a:rPr>
              <a:t>¡Gracias!</a:t>
            </a:r>
            <a:endParaRPr sz="4400" b="1" dirty="0">
              <a:solidFill>
                <a:srgbClr val="007FA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4" name="Google Shape;124;p20"/>
          <p:cNvSpPr txBox="1">
            <a:spLocks noGrp="1"/>
          </p:cNvSpPr>
          <p:nvPr>
            <p:ph type="subTitle" idx="1"/>
          </p:nvPr>
        </p:nvSpPr>
        <p:spPr>
          <a:xfrm>
            <a:off x="359125" y="410750"/>
            <a:ext cx="40497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600" dirty="0">
              <a:solidFill>
                <a:srgbClr val="33333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25" name="Google Shape;125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0950" y="410750"/>
            <a:ext cx="2830088" cy="5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33721" y="501753"/>
            <a:ext cx="951329" cy="32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761</TotalTime>
  <Words>343</Words>
  <Application>Microsoft Office PowerPoint</Application>
  <PresentationFormat>Presentación en pantalla (16:9)</PresentationFormat>
  <Paragraphs>35</Paragraphs>
  <Slides>9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Wingdings</vt:lpstr>
      <vt:lpstr>Poppins</vt:lpstr>
      <vt:lpstr>Arial</vt:lpstr>
      <vt:lpstr>Simple Light</vt:lpstr>
      <vt:lpstr>Presentación de PowerPoint</vt:lpstr>
      <vt:lpstr>Negociación Colectiva</vt:lpstr>
      <vt:lpstr>Negociación Colectiva en la  Docencia Privada</vt:lpstr>
      <vt:lpstr>Proyecto de Convenio Colectivo de Trabajo</vt:lpstr>
      <vt:lpstr>Presentación de PowerPoint</vt:lpstr>
      <vt:lpstr>   Negociación colectiva como herramienta.</vt:lpstr>
      <vt:lpstr>   Negociación colectiva</vt:lpstr>
      <vt:lpstr>             </vt:lpstr>
      <vt:lpstr>¡Gracias!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de la presentación</dc:title>
  <dc:creator>laura</dc:creator>
  <cp:lastModifiedBy>Cuenta Microsoft</cp:lastModifiedBy>
  <cp:revision>27</cp:revision>
  <dcterms:modified xsi:type="dcterms:W3CDTF">2023-10-25T23:48:04Z</dcterms:modified>
</cp:coreProperties>
</file>