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Poppi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19" roundtripDataSignature="AMtx7miMACE1ysFzKQ3wDojifFgPW4F1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regular.fntdata"/><Relationship Id="rId14" Type="http://schemas.openxmlformats.org/officeDocument/2006/relationships/slide" Target="slides/slide9.xml"/><Relationship Id="rId17" Type="http://schemas.openxmlformats.org/officeDocument/2006/relationships/font" Target="fonts/Poppins-italic.fntdata"/><Relationship Id="rId16" Type="http://schemas.openxmlformats.org/officeDocument/2006/relationships/font" Target="fonts/Poppins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Poppi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311700" y="2278000"/>
            <a:ext cx="8264264" cy="122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 educaciòn y el trabajo como proyectos colectivos entre jóvenes y adultxs</a:t>
            </a:r>
            <a:endParaRPr b="1" sz="2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11700" y="3506200"/>
            <a:ext cx="4315718" cy="6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2200">
                <a:solidFill>
                  <a:srgbClr val="92E0C6"/>
                </a:solidFill>
              </a:rPr>
              <a:t>Dra. Mariana Chaves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2000">
                <a:solidFill>
                  <a:srgbClr val="92E0C6"/>
                </a:solidFill>
              </a:rPr>
              <a:t>CONICET–FTS y FCNyM, UNLP Obra del Padre Cajade</a:t>
            </a:r>
            <a:endParaRPr sz="2000">
              <a:solidFill>
                <a:srgbClr val="92E0C6"/>
              </a:solidFill>
            </a:endParaRPr>
          </a:p>
        </p:txBody>
      </p:sp>
      <p:sp>
        <p:nvSpPr>
          <p:cNvPr id="56" name="Google Shape;56;p1"/>
          <p:cNvSpPr txBox="1"/>
          <p:nvPr>
            <p:ph idx="1" type="subTitle"/>
          </p:nvPr>
        </p:nvSpPr>
        <p:spPr>
          <a:xfrm>
            <a:off x="394132" y="1638375"/>
            <a:ext cx="4049700" cy="7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s" sz="1400">
                <a:solidFill>
                  <a:srgbClr val="92E0C6"/>
                </a:solidFill>
              </a:rPr>
              <a:t>PANEL: </a:t>
            </a:r>
            <a:r>
              <a:rPr lang="es" sz="1400">
                <a:solidFill>
                  <a:srgbClr val="92E0C6"/>
                </a:solidFill>
              </a:rPr>
              <a:t>Educación y juventudes: la escuela hoy</a:t>
            </a:r>
            <a:endParaRPr sz="1400">
              <a:solidFill>
                <a:srgbClr val="92E0C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1400">
                <a:solidFill>
                  <a:srgbClr val="92E0C6"/>
                </a:solidFill>
              </a:rPr>
              <a:t> </a:t>
            </a:r>
            <a:endParaRPr sz="1400">
              <a:solidFill>
                <a:srgbClr val="92E0C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/>
          <p:nvPr>
            <p:ph type="ctrTitle"/>
          </p:nvPr>
        </p:nvSpPr>
        <p:spPr>
          <a:xfrm>
            <a:off x="311700" y="1003664"/>
            <a:ext cx="8520600" cy="80018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40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Temas a conversar:</a:t>
            </a:r>
            <a:endParaRPr b="1" sz="4000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524448" y="406713"/>
            <a:ext cx="3888225" cy="5353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94782"/>
              <a:buFont typeface="Arial"/>
              <a:buNone/>
            </a:pPr>
            <a:r>
              <a:rPr b="0" i="0" lang="es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Panel. Educación y juventudes: la escuela hoy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"/>
          <p:cNvSpPr txBox="1"/>
          <p:nvPr>
            <p:ph idx="1" type="subTitle"/>
          </p:nvPr>
        </p:nvSpPr>
        <p:spPr>
          <a:xfrm>
            <a:off x="524450" y="1803851"/>
            <a:ext cx="8319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62865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900"/>
              <a:buFont typeface="Arial"/>
              <a:buAutoNum type="arabicPeriod"/>
            </a:pPr>
            <a:r>
              <a:rPr b="1" lang="es" sz="18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Contemporaneidad</a:t>
            </a:r>
            <a:endParaRPr/>
          </a:p>
          <a:p>
            <a:pPr indent="-457200" lvl="0" marL="62865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900"/>
              <a:buFont typeface="Arial"/>
              <a:buAutoNum type="arabicPeriod"/>
            </a:pPr>
            <a:r>
              <a:rPr b="1" lang="es" sz="18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Historización de la experiencia</a:t>
            </a:r>
            <a:endParaRPr/>
          </a:p>
          <a:p>
            <a:pPr indent="-457200" lvl="0" marL="62865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900"/>
              <a:buFont typeface="Arial"/>
              <a:buAutoNum type="arabicPeriod"/>
            </a:pPr>
            <a:r>
              <a:rPr b="1" lang="es" sz="18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Juventudes en la escuela I: les estudiantes</a:t>
            </a:r>
            <a:endParaRPr/>
          </a:p>
          <a:p>
            <a:pPr indent="-457200" lvl="0" marL="62865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900"/>
              <a:buFont typeface="Arial"/>
              <a:buAutoNum type="arabicPeriod"/>
            </a:pPr>
            <a:r>
              <a:rPr b="1" lang="es" sz="18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Tareas en común.</a:t>
            </a:r>
            <a:endParaRPr/>
          </a:p>
          <a:p>
            <a:pPr indent="-457200" lvl="0" marL="62865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900"/>
              <a:buFont typeface="Arial"/>
              <a:buAutoNum type="arabicPeriod"/>
            </a:pPr>
            <a:r>
              <a:rPr b="1" lang="es" sz="18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Juventudes en la escuela II: les docentes</a:t>
            </a:r>
            <a:endParaRPr/>
          </a:p>
          <a:p>
            <a:pPr indent="-457200" lvl="0" marL="62865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900"/>
              <a:buFont typeface="Arial"/>
              <a:buAutoNum type="arabicPeriod"/>
            </a:pPr>
            <a:r>
              <a:rPr b="1" lang="es" sz="18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Lo colectivo</a:t>
            </a:r>
            <a:endParaRPr b="1" sz="1800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 txBox="1"/>
          <p:nvPr>
            <p:ph type="ctrTitle"/>
          </p:nvPr>
        </p:nvSpPr>
        <p:spPr>
          <a:xfrm>
            <a:off x="462700" y="884977"/>
            <a:ext cx="8520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30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Contemporaneidad</a:t>
            </a:r>
            <a:endParaRPr b="1" sz="3000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3"/>
          <p:cNvSpPr txBox="1"/>
          <p:nvPr/>
        </p:nvSpPr>
        <p:spPr>
          <a:xfrm>
            <a:off x="631595" y="1531476"/>
            <a:ext cx="7861955" cy="2927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B1AE"/>
              </a:buClr>
              <a:buSzPts val="1800"/>
              <a:buFont typeface="Arial"/>
              <a:buChar char="•"/>
            </a:pPr>
            <a:r>
              <a:rPr b="1" i="0" lang="es" sz="1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Desigualdades: </a:t>
            </a:r>
            <a:r>
              <a:rPr b="0" i="0" lang="es" sz="18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clase, género, generación, territorios, étnico-racial, segmentación educativa.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B1AE"/>
              </a:buClr>
              <a:buSzPts val="1800"/>
              <a:buFont typeface="Arial"/>
              <a:buChar char="•"/>
            </a:pPr>
            <a:r>
              <a:rPr b="1" i="0" lang="es" sz="1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Algoritmos: </a:t>
            </a:r>
            <a:r>
              <a:rPr b="0" i="0" lang="es" sz="18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 era de la información, tecnologias.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B1AE"/>
              </a:buClr>
              <a:buSzPts val="1800"/>
              <a:buFont typeface="Arial"/>
              <a:buChar char="•"/>
            </a:pPr>
            <a:r>
              <a:rPr b="1" i="0" lang="es" sz="1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Individuación : </a:t>
            </a:r>
            <a:r>
              <a:rPr b="0" i="0" lang="es" sz="18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el individuo como proyecto ideologico, el yo como construccion cotidiana.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B1AE"/>
              </a:buClr>
              <a:buSzPts val="1800"/>
              <a:buFont typeface="Arial"/>
              <a:buChar char="•"/>
            </a:pPr>
            <a:r>
              <a:rPr b="1" i="0" lang="es" sz="1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Trabajo</a:t>
            </a:r>
            <a:r>
              <a:rPr b="0" i="0" lang="es" sz="18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: globalización, desregulación, resistencias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B1AE"/>
              </a:buClr>
              <a:buSzPts val="1800"/>
              <a:buFont typeface="Arial"/>
              <a:buChar char="•"/>
            </a:pPr>
            <a:r>
              <a:rPr b="1" i="0" lang="es" sz="1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Estado</a:t>
            </a:r>
            <a:r>
              <a:rPr b="0" i="0" lang="es" sz="18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: sentidos en disputa, derechos y mérito, entre el derecho y el dinero como reguladores de la vida social</a:t>
            </a:r>
            <a:endParaRPr/>
          </a:p>
        </p:txBody>
      </p:sp>
      <p:sp>
        <p:nvSpPr>
          <p:cNvPr id="70" name="Google Shape;70;p3"/>
          <p:cNvSpPr txBox="1"/>
          <p:nvPr/>
        </p:nvSpPr>
        <p:spPr>
          <a:xfrm>
            <a:off x="524448" y="406713"/>
            <a:ext cx="3888225" cy="5353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94782"/>
              <a:buFont typeface="Arial"/>
              <a:buNone/>
            </a:pPr>
            <a:r>
              <a:rPr b="0" i="0" lang="es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Panel. Educación y juventudes: la escuela hoy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/>
          <p:nvPr>
            <p:ph type="title"/>
          </p:nvPr>
        </p:nvSpPr>
        <p:spPr>
          <a:xfrm>
            <a:off x="443675" y="783963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s" sz="30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Historizar la experiencia</a:t>
            </a:r>
            <a:endParaRPr sz="3000"/>
          </a:p>
        </p:txBody>
      </p:sp>
      <p:sp>
        <p:nvSpPr>
          <p:cNvPr id="76" name="Google Shape;76;p4"/>
          <p:cNvSpPr/>
          <p:nvPr/>
        </p:nvSpPr>
        <p:spPr>
          <a:xfrm>
            <a:off x="707010" y="1514751"/>
            <a:ext cx="7239786" cy="2880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8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los mundos que nos toca vivir, el mismo mundo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31762" lvl="8" marL="62071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B1AE"/>
              </a:buClr>
              <a:buSzPts val="1800"/>
              <a:buFont typeface="Noto Sans Symbols"/>
              <a:buChar char="⮚"/>
            </a:pPr>
            <a:r>
              <a:rPr b="1" i="0" lang="es" sz="1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  Jóvenes y adolescentes estudiantes: </a:t>
            </a:r>
            <a:r>
              <a:rPr b="0" i="0" lang="es" sz="18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nacidos/as entre 2006 -18 años- y 2012 - 12 años- aprox.</a:t>
            </a:r>
            <a:endParaRPr/>
          </a:p>
          <a:p>
            <a:pPr indent="-131762" lvl="8" marL="62071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B1AE"/>
              </a:buClr>
              <a:buSzPts val="1800"/>
              <a:buFont typeface="Noto Sans Symbols"/>
              <a:buChar char="⮚"/>
            </a:pPr>
            <a:r>
              <a:rPr b="1" i="0" lang="es" sz="1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Jóvenes y adultos jóvenes que son docentes: </a:t>
            </a:r>
            <a:r>
              <a:rPr b="0" i="0" lang="es" sz="18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nacidos/as entre 1990 -34 años- y 2000 -24 años- aprox.</a:t>
            </a:r>
            <a:endParaRPr/>
          </a:p>
          <a:p>
            <a:pPr indent="-131762" lvl="8" marL="62071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B1AE"/>
              </a:buClr>
              <a:buSzPts val="1800"/>
              <a:buFont typeface="Noto Sans Symbols"/>
              <a:buChar char="⮚"/>
            </a:pPr>
            <a:r>
              <a:rPr b="1" i="0" lang="es" sz="1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Jóvenes y adultos jóvenes delegados: </a:t>
            </a:r>
            <a:r>
              <a:rPr b="0" i="0" lang="es" sz="18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menos de 34 años 10 % 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b="0" i="0" lang="es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/>
          </a:p>
        </p:txBody>
      </p:sp>
      <p:sp>
        <p:nvSpPr>
          <p:cNvPr id="77" name="Google Shape;77;p4"/>
          <p:cNvSpPr txBox="1"/>
          <p:nvPr/>
        </p:nvSpPr>
        <p:spPr>
          <a:xfrm>
            <a:off x="524448" y="406713"/>
            <a:ext cx="3888225" cy="5353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94782"/>
              <a:buFont typeface="Arial"/>
              <a:buNone/>
            </a:pPr>
            <a:r>
              <a:rPr b="0" i="0" lang="es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Panel. Educación y juventudes: la escuela hoy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"/>
          <p:cNvSpPr txBox="1"/>
          <p:nvPr/>
        </p:nvSpPr>
        <p:spPr>
          <a:xfrm>
            <a:off x="351423" y="1536176"/>
            <a:ext cx="8122500" cy="29717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F2FF"/>
              </a:buClr>
              <a:buSzPts val="1500"/>
              <a:buFont typeface="Noto Sans Symbols"/>
              <a:buChar char="▪"/>
            </a:pPr>
            <a:r>
              <a:rPr b="1" i="0" lang="es" sz="15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Integralidad de las personas: </a:t>
            </a:r>
            <a:r>
              <a:rPr b="0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les adolescentes y jóvenes no son solo estudiantes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F2FF"/>
              </a:buClr>
              <a:buSzPts val="1500"/>
              <a:buFont typeface="Noto Sans Symbols"/>
              <a:buChar char="▪"/>
            </a:pPr>
            <a:r>
              <a:rPr b="1" i="0" lang="es" sz="15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Diversidad: </a:t>
            </a:r>
            <a:r>
              <a:rPr b="0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regional, estilos culturales, matrices productivas. 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F2FF"/>
              </a:buClr>
              <a:buSzPts val="1500"/>
              <a:buFont typeface="Noto Sans Symbols"/>
              <a:buChar char="▪"/>
            </a:pPr>
            <a:r>
              <a:rPr b="1" i="0" lang="es" sz="15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Desigualdad: </a:t>
            </a:r>
            <a:r>
              <a:rPr b="0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techo, comida, educación, trabajo, tecnologia, género y cuidados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F2FF"/>
              </a:buClr>
              <a:buSzPts val="1500"/>
              <a:buFont typeface="Noto Sans Symbols"/>
              <a:buChar char="▪"/>
            </a:pPr>
            <a:r>
              <a:rPr b="1" i="0" lang="es" sz="15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Dinero: </a:t>
            </a:r>
            <a:r>
              <a:rPr b="0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 comprension efectiva de la necesidad del dinero, ¿la sobredimensión de su sentido? Monetizar el tiempo y toda acción. Otras formas de obtener dinero.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F2FF"/>
              </a:buClr>
              <a:buSzPts val="1500"/>
              <a:buFont typeface="Noto Sans Symbols"/>
              <a:buChar char="▪"/>
            </a:pPr>
            <a:r>
              <a:rPr b="1" i="0" lang="es" sz="15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Activismos, participación: </a:t>
            </a:r>
            <a:r>
              <a:rPr b="0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colectivos culturales, organizaciones religiosas, sociales y políticas ¿en dónde encuentro sentidos de la vida? ¿dónde me reconozco?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F2FF"/>
              </a:buClr>
              <a:buSzPts val="1500"/>
              <a:buFont typeface="Noto Sans Symbols"/>
              <a:buChar char="▪"/>
            </a:pPr>
            <a:r>
              <a:rPr b="1" i="0" lang="es" sz="15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Salud mental: </a:t>
            </a:r>
            <a:r>
              <a:rPr b="0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Lo que la pandemia nos dejó… y lo que traíamos de antes… y lo que seguimos produciendo</a:t>
            </a:r>
            <a:endParaRPr/>
          </a:p>
        </p:txBody>
      </p:sp>
      <p:sp>
        <p:nvSpPr>
          <p:cNvPr id="83" name="Google Shape;83;p5"/>
          <p:cNvSpPr txBox="1"/>
          <p:nvPr/>
        </p:nvSpPr>
        <p:spPr>
          <a:xfrm>
            <a:off x="524448" y="406713"/>
            <a:ext cx="3888225" cy="5353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94782"/>
              <a:buFont typeface="Arial"/>
              <a:buNone/>
            </a:pPr>
            <a:r>
              <a:rPr b="0" i="0" lang="es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Panel. Educación y juventudes: la escuela hoy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5"/>
          <p:cNvSpPr txBox="1"/>
          <p:nvPr/>
        </p:nvSpPr>
        <p:spPr>
          <a:xfrm>
            <a:off x="471029" y="920653"/>
            <a:ext cx="8520600" cy="61552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i="0" lang="es" sz="2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Juventudes en la escuela I: les estudiantes</a:t>
            </a:r>
            <a:endParaRPr b="1" i="0" sz="28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"/>
          <p:cNvSpPr txBox="1"/>
          <p:nvPr/>
        </p:nvSpPr>
        <p:spPr>
          <a:xfrm>
            <a:off x="351423" y="1764799"/>
            <a:ext cx="8122500" cy="30051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6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Relaciones intergeneracionales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Escucha mutua, empatia, confianza, no subestimar, no despreciar, no ningunear. Re-conocernos, reconocernos.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6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Evitar el adultocentrismo.</a:t>
            </a:r>
            <a:endParaRPr b="0" i="0" sz="16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" sz="16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Instituciones y politicas públicas: </a:t>
            </a:r>
            <a:r>
              <a:rPr b="0" i="0" lang="es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temporalidades distintas, discontinuidades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" sz="16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De la incertumbre y la construcción colectiva: </a:t>
            </a:r>
            <a:r>
              <a:rPr b="1" i="0" lang="es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b="0" i="0" lang="es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oportes, participacion, distribucion del poder (o lo que solemos llamar prácticas democráticas)</a:t>
            </a:r>
            <a:endParaRPr/>
          </a:p>
        </p:txBody>
      </p:sp>
      <p:sp>
        <p:nvSpPr>
          <p:cNvPr id="90" name="Google Shape;90;p6"/>
          <p:cNvSpPr txBox="1"/>
          <p:nvPr>
            <p:ph type="ctrTitle"/>
          </p:nvPr>
        </p:nvSpPr>
        <p:spPr>
          <a:xfrm>
            <a:off x="462700" y="942109"/>
            <a:ext cx="8520600" cy="6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30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Lo colectivo: tareas en común</a:t>
            </a:r>
            <a:endParaRPr b="1" sz="3000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6"/>
          <p:cNvSpPr txBox="1"/>
          <p:nvPr/>
        </p:nvSpPr>
        <p:spPr>
          <a:xfrm>
            <a:off x="524448" y="406713"/>
            <a:ext cx="3888225" cy="5353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94782"/>
              <a:buFont typeface="Arial"/>
              <a:buNone/>
            </a:pPr>
            <a:r>
              <a:rPr b="0" i="0" lang="es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Panel. Educación y juventudes: la escuela hoy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/>
          <p:nvPr/>
        </p:nvSpPr>
        <p:spPr>
          <a:xfrm>
            <a:off x="462700" y="1588409"/>
            <a:ext cx="8122500" cy="2745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6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Trabajadores docentes que son jóvenes / Jovenes que trabajan de docentes: </a:t>
            </a:r>
            <a:r>
              <a:rPr b="0" i="0" lang="es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deseo como espacio para bien-estar, que me alcance para vivir y proyectar, como lugar de reconocimiento vs. El malestar</a:t>
            </a:r>
            <a:endParaRPr b="1" i="0" sz="16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" sz="16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Trabajadores jóvenes sindicalizados: </a:t>
            </a:r>
            <a:r>
              <a:rPr b="0" i="0" lang="es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una minoria dentro del grupo etario (por asalariados, por sindicalizados)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" sz="16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De la organización colectiva. </a:t>
            </a:r>
            <a:r>
              <a:rPr b="0" i="0" lang="es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Crisis de representación. Sentidos disputados como fracaso/resignación/utopia/ampliacion y efectivizaciòn de derechos.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i="0" lang="es" sz="1600" u="none" cap="none" strike="noStrike">
                <a:solidFill>
                  <a:srgbClr val="FF7674"/>
                </a:solidFill>
                <a:latin typeface="Poppins"/>
                <a:ea typeface="Poppins"/>
                <a:cs typeface="Poppins"/>
                <a:sym typeface="Poppins"/>
              </a:rPr>
              <a:t>Identificación. Resolución de un lugar en el mundo.</a:t>
            </a:r>
            <a:endParaRPr/>
          </a:p>
        </p:txBody>
      </p:sp>
      <p:sp>
        <p:nvSpPr>
          <p:cNvPr id="97" name="Google Shape;97;p7"/>
          <p:cNvSpPr txBox="1"/>
          <p:nvPr>
            <p:ph type="ctrTitle"/>
          </p:nvPr>
        </p:nvSpPr>
        <p:spPr>
          <a:xfrm>
            <a:off x="462700" y="942109"/>
            <a:ext cx="8520600" cy="6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30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Juventudes en la escuela II, les docentes</a:t>
            </a:r>
            <a:endParaRPr b="1" sz="3000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" name="Google Shape;98;p7"/>
          <p:cNvSpPr txBox="1"/>
          <p:nvPr/>
        </p:nvSpPr>
        <p:spPr>
          <a:xfrm>
            <a:off x="524448" y="406713"/>
            <a:ext cx="3888225" cy="5353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94782"/>
              <a:buFont typeface="Arial"/>
              <a:buNone/>
            </a:pPr>
            <a:r>
              <a:rPr b="0" i="0" lang="es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Panel. Educación y juventudes: la escuela hoy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"/>
          <p:cNvSpPr txBox="1"/>
          <p:nvPr/>
        </p:nvSpPr>
        <p:spPr>
          <a:xfrm>
            <a:off x="462700" y="1578411"/>
            <a:ext cx="8122500" cy="32758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4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Relaciones intergeneracionales: </a:t>
            </a:r>
            <a:r>
              <a:rPr b="0" i="0" lang="es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evitar el adultocentrismo, sentirnos pares, construir desde la diferencia.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5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De la incertumbre, las certezas y la construcción en común/de lo común: </a:t>
            </a:r>
            <a:endParaRPr/>
          </a:p>
          <a:p>
            <a:pPr indent="-179387" lvl="0" marL="58261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7674"/>
              </a:buClr>
              <a:buSzPts val="1500"/>
              <a:buFont typeface="Noto Sans Symbols"/>
              <a:buChar char="❖"/>
            </a:pPr>
            <a:r>
              <a:rPr b="1" i="0" lang="es" sz="15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	</a:t>
            </a:r>
            <a:r>
              <a:rPr b="1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Disputar el proyecto ideologico del individuo</a:t>
            </a:r>
            <a:endParaRPr/>
          </a:p>
          <a:p>
            <a:pPr indent="-179387" lvl="0" marL="58261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7674"/>
              </a:buClr>
              <a:buSzPts val="1500"/>
              <a:buFont typeface="Noto Sans Symbols"/>
              <a:buChar char="❖"/>
            </a:pPr>
            <a:r>
              <a:rPr b="1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	Producir experiencias de igualdad</a:t>
            </a:r>
            <a:endParaRPr/>
          </a:p>
          <a:p>
            <a:pPr indent="-179387" lvl="0" marL="58261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7674"/>
              </a:buClr>
              <a:buSzPts val="1500"/>
              <a:buFont typeface="Noto Sans Symbols"/>
              <a:buChar char="❖"/>
            </a:pPr>
            <a:r>
              <a:rPr b="1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	Practicar la participaciòn con poder</a:t>
            </a:r>
            <a:endParaRPr/>
          </a:p>
          <a:p>
            <a:pPr indent="-179387" lvl="0" marL="58261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7674"/>
              </a:buClr>
              <a:buSzPts val="1500"/>
              <a:buFont typeface="Noto Sans Symbols"/>
              <a:buChar char="❖"/>
            </a:pPr>
            <a:r>
              <a:rPr b="1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	Sostener la eduación como mejora la vida de todes</a:t>
            </a:r>
            <a:endParaRPr/>
          </a:p>
          <a:p>
            <a:pPr indent="-179387" lvl="0" marL="58261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7674"/>
              </a:buClr>
              <a:buSzPts val="1500"/>
              <a:buFont typeface="Noto Sans Symbols"/>
              <a:buChar char="❖"/>
            </a:pPr>
            <a:r>
              <a:rPr b="1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	Recuperar la política como  herramienta para mejorar la vida de todes</a:t>
            </a:r>
            <a:endParaRPr/>
          </a:p>
          <a:p>
            <a:pPr indent="-179387" lvl="0" marL="58261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7674"/>
              </a:buClr>
              <a:buSzPts val="1500"/>
              <a:buFont typeface="Noto Sans Symbols"/>
              <a:buChar char="❖"/>
            </a:pPr>
            <a:r>
              <a:rPr b="1" i="0" lang="es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	Pensar-sentir y proponer al/a otro/a como indispensable para mi        	existencia. </a:t>
            </a:r>
            <a:endParaRPr b="1" i="0" sz="15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" name="Google Shape;104;p8"/>
          <p:cNvSpPr txBox="1"/>
          <p:nvPr>
            <p:ph type="ctrTitle"/>
          </p:nvPr>
        </p:nvSpPr>
        <p:spPr>
          <a:xfrm>
            <a:off x="462700" y="932111"/>
            <a:ext cx="8520600" cy="6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300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Lo colectivo</a:t>
            </a:r>
            <a:endParaRPr b="1" sz="3000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8"/>
          <p:cNvSpPr txBox="1"/>
          <p:nvPr/>
        </p:nvSpPr>
        <p:spPr>
          <a:xfrm>
            <a:off x="524448" y="406713"/>
            <a:ext cx="3888225" cy="5353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94782"/>
              <a:buFont typeface="Arial"/>
              <a:buNone/>
            </a:pPr>
            <a:r>
              <a:rPr b="0" i="0" lang="es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Panel. Educación y juventudes: la escuela hoy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"/>
          <p:cNvSpPr txBox="1"/>
          <p:nvPr>
            <p:ph type="ctrTitle"/>
          </p:nvPr>
        </p:nvSpPr>
        <p:spPr>
          <a:xfrm>
            <a:off x="2468560" y="1789105"/>
            <a:ext cx="39354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3600">
                <a:solidFill>
                  <a:srgbClr val="70D3BE"/>
                </a:solidFill>
                <a:latin typeface="Poppins"/>
                <a:ea typeface="Poppins"/>
                <a:cs typeface="Poppins"/>
                <a:sym typeface="Poppins"/>
              </a:rPr>
              <a:t>¡Gracias!</a:t>
            </a:r>
            <a:endParaRPr b="1" sz="3600">
              <a:solidFill>
                <a:srgbClr val="70D3B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1" name="Google Shape;111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s" sz="2800">
                <a:solidFill>
                  <a:srgbClr val="70D3BE"/>
                </a:solidFill>
                <a:latin typeface="Poppins"/>
                <a:ea typeface="Poppins"/>
                <a:cs typeface="Poppins"/>
                <a:sym typeface="Poppins"/>
              </a:rPr>
              <a:t>Juntxs promoviendo esperanza</a:t>
            </a:r>
            <a:endParaRPr/>
          </a:p>
        </p:txBody>
      </p:sp>
      <p:sp>
        <p:nvSpPr>
          <p:cNvPr id="112" name="Google Shape;112;p9"/>
          <p:cNvSpPr txBox="1"/>
          <p:nvPr/>
        </p:nvSpPr>
        <p:spPr>
          <a:xfrm>
            <a:off x="524448" y="406713"/>
            <a:ext cx="3888225" cy="5353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94782"/>
              <a:buFont typeface="Arial"/>
              <a:buNone/>
            </a:pPr>
            <a:r>
              <a:rPr b="0" i="0" lang="es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Panel. Educación y juventudes: la escuela hoy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