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4" r:id="rId6"/>
    <p:sldId id="265" r:id="rId7"/>
    <p:sldId id="266" r:id="rId8"/>
    <p:sldId id="263" r:id="rId9"/>
  </p:sldIdLst>
  <p:sldSz cx="9144000" cy="5143500" type="screen16x9"/>
  <p:notesSz cx="6858000" cy="9144000"/>
  <p:embeddedFontLst>
    <p:embeddedFont>
      <p:font typeface="Poppins" panose="00000500000000000000" pitchFamily="2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5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90701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d5848aa8c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d5848aa8c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e977767f16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e977767f16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977767f16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977767f16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e977767f16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e977767f16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2431575"/>
            <a:ext cx="3935400" cy="122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ES" sz="36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Educación y Juventudes: la escuela hoy</a:t>
            </a:r>
            <a:endParaRPr sz="3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18003" y="3506200"/>
            <a:ext cx="4481165" cy="6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dirty="0">
                <a:solidFill>
                  <a:srgbClr val="92E0C6"/>
                </a:solidFill>
              </a:rPr>
              <a:t>Dr. Fabián Otero (INCAPE-SADOP)</a:t>
            </a:r>
            <a:endParaRPr sz="2000" dirty="0">
              <a:solidFill>
                <a:srgbClr val="92E0C6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392" y="1085095"/>
            <a:ext cx="3292747" cy="2469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ctrTitle"/>
          </p:nvPr>
        </p:nvSpPr>
        <p:spPr>
          <a:xfrm>
            <a:off x="311700" y="880384"/>
            <a:ext cx="8520600" cy="267762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ES" sz="54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Volver a pensar la escuela y el trabajo docente</a:t>
            </a:r>
            <a:endParaRPr sz="3000" b="1" dirty="0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1"/>
          </p:nvPr>
        </p:nvSpPr>
        <p:spPr>
          <a:xfrm>
            <a:off x="359124" y="410750"/>
            <a:ext cx="6822851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0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000" b="1" dirty="0">
                <a:solidFill>
                  <a:schemeClr val="lt1"/>
                </a:solidFill>
              </a:rPr>
              <a:t>EDUCACIÓN Y JUVENTUDES: LA ESCUELA HOY</a:t>
            </a:r>
            <a:endParaRPr sz="5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" sz="56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" sz="56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ctrTitle"/>
          </p:nvPr>
        </p:nvSpPr>
        <p:spPr>
          <a:xfrm>
            <a:off x="317366" y="1594532"/>
            <a:ext cx="8520600" cy="226212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000" b="1" dirty="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1.- La mutación</a:t>
            </a:r>
            <a:br>
              <a:rPr lang="es" sz="3000" b="1" dirty="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s" sz="3000" b="1" dirty="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2.- La escuela</a:t>
            </a:r>
            <a:br>
              <a:rPr lang="es" sz="3000" b="1" dirty="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s" sz="3000" b="1" dirty="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3.- El trabajo docente </a:t>
            </a:r>
            <a:endParaRPr sz="3000" b="1" dirty="0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" name="Google Shape;77;p16"/>
          <p:cNvSpPr txBox="1">
            <a:spLocks noGrp="1"/>
          </p:cNvSpPr>
          <p:nvPr>
            <p:ph type="subTitle" idx="1"/>
          </p:nvPr>
        </p:nvSpPr>
        <p:spPr>
          <a:xfrm>
            <a:off x="286457" y="277527"/>
            <a:ext cx="5860006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>
              <a:lnSpc>
                <a:spcPct val="115000"/>
              </a:lnSpc>
            </a:pPr>
            <a:r>
              <a:rPr lang="es-ES" sz="6000" b="1" dirty="0">
                <a:solidFill>
                  <a:schemeClr val="lt1"/>
                </a:solidFill>
              </a:rPr>
              <a:t>EDUCACIÓN Y JUVENTUDES: LA ESCUELA HOY</a:t>
            </a:r>
          </a:p>
          <a:p>
            <a:pPr marL="0" lvl="0" indent="0" algn="l">
              <a:lnSpc>
                <a:spcPct val="115000"/>
              </a:lnSpc>
            </a:pPr>
            <a:r>
              <a:rPr lang="es-ES" sz="5600" dirty="0">
                <a:solidFill>
                  <a:schemeClr val="lt1"/>
                </a:solidFill>
              </a:rPr>
              <a:t>Volver a pensar la escuela y el trabajo docente</a:t>
            </a:r>
            <a:endParaRPr lang="es-ES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ctrTitle"/>
          </p:nvPr>
        </p:nvSpPr>
        <p:spPr>
          <a:xfrm>
            <a:off x="311309" y="1379994"/>
            <a:ext cx="8520600" cy="64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000" b="1" dirty="0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1.- La mutación</a:t>
            </a:r>
            <a:endParaRPr sz="3000" b="1" dirty="0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" name="Google Shape;83;p17"/>
          <p:cNvSpPr txBox="1"/>
          <p:nvPr/>
        </p:nvSpPr>
        <p:spPr>
          <a:xfrm>
            <a:off x="311309" y="2283026"/>
            <a:ext cx="8122500" cy="24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r>
              <a:rPr lang="es-ES" sz="18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Impacto tecnológico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r>
              <a:rPr lang="es-ES" sz="18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Tendencias culturales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r>
              <a:rPr lang="es-ES" sz="18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Deterioro ambiental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r>
              <a:rPr lang="es-ES" sz="18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Multilateralismo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r>
              <a:rPr lang="es-ES" sz="18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Nuevas subjetividades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r>
              <a:rPr lang="es-ES" sz="18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Nuevas formas de conocer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</a:pPr>
            <a:endParaRPr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1"/>
          </p:nvPr>
        </p:nvSpPr>
        <p:spPr>
          <a:xfrm>
            <a:off x="104788" y="83746"/>
            <a:ext cx="5805505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>
              <a:lnSpc>
                <a:spcPct val="115000"/>
              </a:lnSpc>
            </a:pPr>
            <a:r>
              <a:rPr lang="es-ES" sz="6000" b="1" dirty="0">
                <a:solidFill>
                  <a:schemeClr val="lt1"/>
                </a:solidFill>
              </a:rPr>
              <a:t>EDUCACIÓN Y JUVENTUDES: LA ESCUELA HOY</a:t>
            </a:r>
          </a:p>
          <a:p>
            <a:pPr marL="0" lvl="0" indent="0" algn="l">
              <a:lnSpc>
                <a:spcPct val="115000"/>
              </a:lnSpc>
            </a:pPr>
            <a:r>
              <a:rPr lang="es-ES" sz="5600" dirty="0">
                <a:solidFill>
                  <a:schemeClr val="lt1"/>
                </a:solidFill>
              </a:rPr>
              <a:t>Volver a pensar la escuela y el trabajo docente</a:t>
            </a:r>
            <a:endParaRPr lang="es-ES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42" y="980538"/>
            <a:ext cx="2344263" cy="310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42FDCC-C945-9406-2216-E0BC25E3F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56" y="1159589"/>
            <a:ext cx="8520600" cy="572700"/>
          </a:xfrm>
        </p:spPr>
        <p:txBody>
          <a:bodyPr>
            <a:noAutofit/>
          </a:bodyPr>
          <a:lstStyle/>
          <a:p>
            <a:pPr>
              <a:buSzPts val="990"/>
            </a:pPr>
            <a:r>
              <a:rPr lang="es-ES" sz="3000" b="1" dirty="0">
                <a:solidFill>
                  <a:srgbClr val="FCC238"/>
                </a:solidFill>
                <a:latin typeface="Poppins"/>
                <a:ea typeface="Poppins"/>
                <a:cs typeface="Poppins"/>
              </a:rPr>
              <a:t>2.- La escuela</a:t>
            </a:r>
            <a:endParaRPr lang="es-AR" sz="3000" b="1" dirty="0">
              <a:solidFill>
                <a:srgbClr val="FCC238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D9E768-9717-092A-31B3-A4E5066F5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6200" y="1963270"/>
            <a:ext cx="8520600" cy="3416400"/>
          </a:xfrm>
        </p:spPr>
        <p:txBody>
          <a:bodyPr>
            <a:normAutofit/>
          </a:bodyPr>
          <a:lstStyle/>
          <a:p>
            <a:pPr indent="-317500">
              <a:lnSpc>
                <a:spcPct val="150000"/>
              </a:lnSpc>
              <a:buClr>
                <a:schemeClr val="lt1"/>
              </a:buClr>
              <a:buSzPts val="1400"/>
              <a:buFont typeface="Poppins"/>
              <a:buChar char="●"/>
            </a:pPr>
            <a:r>
              <a:rPr lang="es-ES" sz="2000" dirty="0">
                <a:solidFill>
                  <a:schemeClr val="lt1"/>
                </a:solidFill>
                <a:latin typeface="Poppins"/>
                <a:ea typeface="Poppins"/>
                <a:cs typeface="Poppins"/>
              </a:rPr>
              <a:t>1.- La forma/ la gramática</a:t>
            </a:r>
          </a:p>
          <a:p>
            <a:pPr indent="-317500">
              <a:lnSpc>
                <a:spcPct val="150000"/>
              </a:lnSpc>
              <a:buClr>
                <a:schemeClr val="lt1"/>
              </a:buClr>
              <a:buSzPts val="1400"/>
              <a:buFont typeface="Poppins"/>
              <a:buChar char="●"/>
            </a:pPr>
            <a:r>
              <a:rPr lang="es-ES" sz="2000" dirty="0">
                <a:solidFill>
                  <a:schemeClr val="lt1"/>
                </a:solidFill>
                <a:latin typeface="Poppins"/>
                <a:ea typeface="Poppins"/>
                <a:cs typeface="Poppins"/>
              </a:rPr>
              <a:t>2.- El debate: virtualización/conservación…</a:t>
            </a:r>
          </a:p>
          <a:p>
            <a:pPr indent="-317500">
              <a:lnSpc>
                <a:spcPct val="150000"/>
              </a:lnSpc>
              <a:buClr>
                <a:schemeClr val="lt1"/>
              </a:buClr>
              <a:buSzPts val="1400"/>
              <a:buFont typeface="Poppins"/>
              <a:buChar char="●"/>
            </a:pPr>
            <a:r>
              <a:rPr lang="es-ES" sz="2000" dirty="0">
                <a:solidFill>
                  <a:schemeClr val="lt1"/>
                </a:solidFill>
                <a:latin typeface="Poppins"/>
                <a:ea typeface="Poppins"/>
                <a:cs typeface="Poppins"/>
              </a:rPr>
              <a:t>3.- Recuperando su institucionalidad</a:t>
            </a:r>
          </a:p>
          <a:p>
            <a:pPr indent="-317500">
              <a:lnSpc>
                <a:spcPct val="150000"/>
              </a:lnSpc>
              <a:buClr>
                <a:schemeClr val="lt1"/>
              </a:buClr>
              <a:buSzPts val="1400"/>
              <a:buFont typeface="Poppins"/>
              <a:buChar char="●"/>
            </a:pPr>
            <a:r>
              <a:rPr lang="es-ES" sz="2000" dirty="0">
                <a:solidFill>
                  <a:schemeClr val="lt1"/>
                </a:solidFill>
                <a:latin typeface="Poppins"/>
                <a:ea typeface="Poppins"/>
                <a:cs typeface="Poppins"/>
              </a:rPr>
              <a:t>4.- El gobierno de la escuela</a:t>
            </a:r>
            <a:endParaRPr lang="es-AR" sz="2000" dirty="0">
              <a:solidFill>
                <a:schemeClr val="lt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60475" y="109909"/>
            <a:ext cx="5501538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s-ES" b="1" dirty="0">
                <a:solidFill>
                  <a:schemeClr val="lt1"/>
                </a:solidFill>
              </a:rPr>
              <a:t>EDUCACIÓN Y JUVENTUDES: LA ESCUELA HOY</a:t>
            </a:r>
          </a:p>
          <a:p>
            <a:pPr lvl="0">
              <a:lnSpc>
                <a:spcPct val="115000"/>
              </a:lnSpc>
            </a:pPr>
            <a:r>
              <a:rPr lang="es-ES" dirty="0">
                <a:solidFill>
                  <a:schemeClr val="lt1"/>
                </a:solidFill>
              </a:rPr>
              <a:t>Volver a pensar la escuela y el trabajo docente</a:t>
            </a:r>
          </a:p>
        </p:txBody>
      </p:sp>
    </p:spTree>
    <p:extLst>
      <p:ext uri="{BB962C8B-B14F-4D97-AF65-F5344CB8AC3E}">
        <p14:creationId xmlns:p14="http://schemas.microsoft.com/office/powerpoint/2010/main" val="1142720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F37FC-EEB8-5E1F-557C-712A7C389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23" y="1209406"/>
            <a:ext cx="8520600" cy="572700"/>
          </a:xfrm>
        </p:spPr>
        <p:txBody>
          <a:bodyPr>
            <a:noAutofit/>
          </a:bodyPr>
          <a:lstStyle/>
          <a:p>
            <a:pPr>
              <a:buSzPts val="990"/>
            </a:pPr>
            <a:r>
              <a:rPr lang="es-ES" sz="3000" b="1" dirty="0">
                <a:solidFill>
                  <a:srgbClr val="FCC238"/>
                </a:solidFill>
                <a:latin typeface="Poppins"/>
                <a:ea typeface="Poppins"/>
                <a:cs typeface="Poppins"/>
              </a:rPr>
              <a:t>3.- El trabajo docente</a:t>
            </a:r>
            <a:endParaRPr lang="es-AR" sz="3000" b="1" dirty="0">
              <a:solidFill>
                <a:srgbClr val="FCC238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46A535-C3B6-C80B-D3FE-9A996ED86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123" y="2066876"/>
            <a:ext cx="8520600" cy="3416400"/>
          </a:xfrm>
        </p:spPr>
        <p:txBody>
          <a:bodyPr>
            <a:normAutofit/>
          </a:bodyPr>
          <a:lstStyle/>
          <a:p>
            <a:pPr indent="-317500">
              <a:lnSpc>
                <a:spcPct val="150000"/>
              </a:lnSpc>
              <a:buClr>
                <a:schemeClr val="lt1"/>
              </a:buClr>
              <a:buSzPts val="1400"/>
              <a:buFont typeface="Poppins"/>
              <a:buChar char="●"/>
            </a:pPr>
            <a:r>
              <a:rPr lang="es-ES" sz="2000" dirty="0">
                <a:solidFill>
                  <a:schemeClr val="lt1"/>
                </a:solidFill>
                <a:latin typeface="Poppins"/>
                <a:ea typeface="Poppins"/>
                <a:cs typeface="Poppins"/>
              </a:rPr>
              <a:t>1.- Su materialidad</a:t>
            </a:r>
          </a:p>
          <a:p>
            <a:pPr indent="-317500">
              <a:lnSpc>
                <a:spcPct val="150000"/>
              </a:lnSpc>
              <a:buClr>
                <a:schemeClr val="lt1"/>
              </a:buClr>
              <a:buSzPts val="1400"/>
              <a:buFont typeface="Poppins"/>
              <a:buChar char="●"/>
            </a:pPr>
            <a:r>
              <a:rPr lang="es-ES" sz="2000" dirty="0">
                <a:solidFill>
                  <a:schemeClr val="lt1"/>
                </a:solidFill>
                <a:latin typeface="Poppins"/>
                <a:ea typeface="Poppins"/>
                <a:cs typeface="Poppins"/>
              </a:rPr>
              <a:t>2.- La creación de conocimiento pedagógico didáctico</a:t>
            </a:r>
          </a:p>
          <a:p>
            <a:pPr indent="-317500">
              <a:lnSpc>
                <a:spcPct val="150000"/>
              </a:lnSpc>
              <a:buClr>
                <a:schemeClr val="lt1"/>
              </a:buClr>
              <a:buSzPts val="1400"/>
              <a:buFont typeface="Poppins"/>
              <a:buChar char="●"/>
            </a:pPr>
            <a:r>
              <a:rPr lang="es-ES" sz="2000" dirty="0">
                <a:solidFill>
                  <a:schemeClr val="lt1"/>
                </a:solidFill>
                <a:latin typeface="Poppins"/>
                <a:ea typeface="Poppins"/>
                <a:cs typeface="Poppins"/>
              </a:rPr>
              <a:t>3.-  La cultura colaborativa</a:t>
            </a:r>
          </a:p>
          <a:p>
            <a:pPr indent="-317500">
              <a:lnSpc>
                <a:spcPct val="150000"/>
              </a:lnSpc>
              <a:buClr>
                <a:schemeClr val="lt1"/>
              </a:buClr>
              <a:buSzPts val="1400"/>
              <a:buFont typeface="Poppins"/>
              <a:buChar char="●"/>
            </a:pPr>
            <a:r>
              <a:rPr lang="es-ES" sz="2000" dirty="0">
                <a:solidFill>
                  <a:schemeClr val="lt1"/>
                </a:solidFill>
                <a:latin typeface="Poppins"/>
                <a:ea typeface="Poppins"/>
                <a:cs typeface="Poppins"/>
              </a:rPr>
              <a:t>4.- La trama de los vínculos y de la alteridad</a:t>
            </a:r>
            <a:endParaRPr lang="es-AR" sz="2000" dirty="0">
              <a:solidFill>
                <a:schemeClr val="lt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4" name="Google Shape;84;p17"/>
          <p:cNvSpPr txBox="1">
            <a:spLocks/>
          </p:cNvSpPr>
          <p:nvPr/>
        </p:nvSpPr>
        <p:spPr>
          <a:xfrm>
            <a:off x="359123" y="168525"/>
            <a:ext cx="5805505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endParaRPr lang="es-ES" sz="6000" b="1" dirty="0">
              <a:solidFill>
                <a:schemeClr val="lt1"/>
              </a:solidFill>
            </a:endParaRPr>
          </a:p>
          <a:p>
            <a:pPr marL="0" indent="0">
              <a:buNone/>
            </a:pPr>
            <a:r>
              <a:rPr lang="es-ES" sz="6000" b="1" dirty="0">
                <a:solidFill>
                  <a:schemeClr val="lt1"/>
                </a:solidFill>
              </a:rPr>
              <a:t>EDUCACIÓN Y JUVENTUDES: LA ESCUELA HOY</a:t>
            </a:r>
          </a:p>
          <a:p>
            <a:pPr marL="0" indent="0">
              <a:buNone/>
            </a:pPr>
            <a:r>
              <a:rPr lang="es-ES" sz="5600" dirty="0">
                <a:solidFill>
                  <a:schemeClr val="lt1"/>
                </a:solidFill>
              </a:rPr>
              <a:t>Volver a pensar la escuela y el trabajo docente</a:t>
            </a:r>
            <a:endParaRPr lang="es-ES" dirty="0">
              <a:solidFill>
                <a:schemeClr val="lt1"/>
              </a:solidFill>
            </a:endParaRPr>
          </a:p>
          <a:p>
            <a:pPr marL="0" indent="0">
              <a:buFont typeface="Arial"/>
              <a:buNone/>
            </a:pPr>
            <a:endParaRPr lang="es-ES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15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817CC99-12A5-39BD-BF76-2A5806858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2421" y="1400756"/>
            <a:ext cx="8520600" cy="3416400"/>
          </a:xfrm>
        </p:spPr>
        <p:txBody>
          <a:bodyPr>
            <a:normAutofit/>
          </a:bodyPr>
          <a:lstStyle/>
          <a:p>
            <a:r>
              <a:rPr lang="es-ES" sz="1400" dirty="0">
                <a:solidFill>
                  <a:schemeClr val="lt1"/>
                </a:solidFill>
              </a:rPr>
              <a:t>“(…) dimensión de ejercicio activo, decisional, dilemático…en posiciones que se desarrollan en cada situación, que no pueden ser reducidas a miradas </a:t>
            </a:r>
            <a:r>
              <a:rPr lang="es-ES" sz="1400" dirty="0" err="1">
                <a:solidFill>
                  <a:schemeClr val="lt1"/>
                </a:solidFill>
              </a:rPr>
              <a:t>uniformizantes</a:t>
            </a:r>
            <a:r>
              <a:rPr lang="es-ES" sz="1400" dirty="0">
                <a:solidFill>
                  <a:schemeClr val="lt1"/>
                </a:solidFill>
              </a:rPr>
              <a:t> que </a:t>
            </a:r>
            <a:r>
              <a:rPr lang="es-ES" sz="1400" dirty="0" err="1">
                <a:solidFill>
                  <a:schemeClr val="lt1"/>
                </a:solidFill>
              </a:rPr>
              <a:t>esencialicen</a:t>
            </a:r>
            <a:r>
              <a:rPr lang="es-ES" sz="1400" dirty="0">
                <a:solidFill>
                  <a:schemeClr val="lt1"/>
                </a:solidFill>
              </a:rPr>
              <a:t> y le quiten potencialidad política a los distintos modos de desplegar una posición. Por ello acentuamos el carácter inherentemente político de la reflexión, la acción y la organización educativa, no como una condición casi unidireccional de poder puesto en función de cierto direccionamiento, sino como motor, como aquello que se pone en funcionamiento en torno a dilemas, y que por lo tanto va desarrollando disputas confrontaciones, hibridaciones y negociaciones que construyen realidades cotidianas”. </a:t>
            </a:r>
            <a:r>
              <a:rPr lang="es-ES" sz="1400" dirty="0" err="1">
                <a:solidFill>
                  <a:schemeClr val="lt1"/>
                </a:solidFill>
              </a:rPr>
              <a:t>Southwell</a:t>
            </a:r>
            <a:r>
              <a:rPr lang="es-ES" sz="1400" dirty="0">
                <a:solidFill>
                  <a:schemeClr val="lt1"/>
                </a:solidFill>
              </a:rPr>
              <a:t>, M. (2023). “Notas analíticas sobre el concepto de posición docente”, Archivos Analíticos de Políticas Educativas, 31 (84). </a:t>
            </a:r>
            <a:endParaRPr lang="es-AR" sz="1400" dirty="0">
              <a:solidFill>
                <a:schemeClr val="lt1"/>
              </a:solidFill>
            </a:endParaRPr>
          </a:p>
        </p:txBody>
      </p:sp>
      <p:sp>
        <p:nvSpPr>
          <p:cNvPr id="5" name="Google Shape;84;p17"/>
          <p:cNvSpPr txBox="1">
            <a:spLocks/>
          </p:cNvSpPr>
          <p:nvPr/>
        </p:nvSpPr>
        <p:spPr>
          <a:xfrm>
            <a:off x="359123" y="168525"/>
            <a:ext cx="5805505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endParaRPr lang="es-ES" sz="6000" b="1" dirty="0">
              <a:solidFill>
                <a:schemeClr val="lt1"/>
              </a:solidFill>
            </a:endParaRPr>
          </a:p>
          <a:p>
            <a:pPr marL="0" indent="0">
              <a:buNone/>
            </a:pPr>
            <a:r>
              <a:rPr lang="es-ES" sz="6000" b="1" dirty="0">
                <a:solidFill>
                  <a:schemeClr val="lt1"/>
                </a:solidFill>
              </a:rPr>
              <a:t>EDUCACIÓN Y JUVENTUDES: LA ESCUELA HOY</a:t>
            </a:r>
          </a:p>
          <a:p>
            <a:pPr marL="0" indent="0">
              <a:buNone/>
            </a:pPr>
            <a:r>
              <a:rPr lang="es-ES" sz="5600" dirty="0">
                <a:solidFill>
                  <a:schemeClr val="lt1"/>
                </a:solidFill>
              </a:rPr>
              <a:t>Volver a pensar la escuela y el trabajo docente</a:t>
            </a:r>
            <a:endParaRPr lang="es-ES" dirty="0">
              <a:solidFill>
                <a:schemeClr val="lt1"/>
              </a:solidFill>
            </a:endParaRPr>
          </a:p>
          <a:p>
            <a:pPr marL="0" indent="0">
              <a:buFont typeface="Arial"/>
              <a:buNone/>
            </a:pPr>
            <a:endParaRPr lang="es-ES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07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ctrTitle"/>
          </p:nvPr>
        </p:nvSpPr>
        <p:spPr>
          <a:xfrm>
            <a:off x="2283352" y="1863057"/>
            <a:ext cx="3935400" cy="67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600" b="1" dirty="0">
                <a:solidFill>
                  <a:srgbClr val="70D3BE"/>
                </a:solidFill>
                <a:latin typeface="Poppins"/>
                <a:ea typeface="Poppins"/>
                <a:cs typeface="Poppins"/>
                <a:sym typeface="Poppins"/>
              </a:rPr>
              <a:t>¡Gracias!</a:t>
            </a:r>
            <a:endParaRPr sz="3600" b="1" dirty="0">
              <a:solidFill>
                <a:srgbClr val="70D3B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347</Words>
  <Application>Microsoft Office PowerPoint</Application>
  <PresentationFormat>Presentación en pantalla (16:9)</PresentationFormat>
  <Paragraphs>37</Paragraphs>
  <Slides>8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Poppins</vt:lpstr>
      <vt:lpstr>Arial</vt:lpstr>
      <vt:lpstr>Simple Light</vt:lpstr>
      <vt:lpstr>Educación y Juventudes: la escuela hoy</vt:lpstr>
      <vt:lpstr>Volver a pensar la escuela y el trabajo docente</vt:lpstr>
      <vt:lpstr>1.- La mutación 2.- La escuela 3.- El trabajo docente </vt:lpstr>
      <vt:lpstr>1.- La mutación</vt:lpstr>
      <vt:lpstr>2.- La escuela</vt:lpstr>
      <vt:lpstr>3.- El trabajo docente</vt:lpstr>
      <vt:lpstr>Presentación de PowerPoint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Educación y Juventudes: la escuela hoy</dc:title>
  <dc:creator>FABIAN OTERO</dc:creator>
  <cp:lastModifiedBy>FABIAN OTERO</cp:lastModifiedBy>
  <cp:revision>11</cp:revision>
  <dcterms:modified xsi:type="dcterms:W3CDTF">2024-11-21T18:48:53Z</dcterms:modified>
</cp:coreProperties>
</file>