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797675" cy="9926625"/>
  <p:embeddedFontLst>
    <p:embeddedFont>
      <p:font typeface="Poppi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3" roundtripDataSignature="AMtx7miEnxCJtSjHKOAjYZWvp6JJUB/V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.fntdata"/><Relationship Id="rId11" Type="http://schemas.openxmlformats.org/officeDocument/2006/relationships/slide" Target="slides/slide6.xml"/><Relationship Id="rId22" Type="http://schemas.openxmlformats.org/officeDocument/2006/relationships/font" Target="fonts/Poppins-boldItalic.fntdata"/><Relationship Id="rId10" Type="http://schemas.openxmlformats.org/officeDocument/2006/relationships/slide" Target="slides/slide5.xml"/><Relationship Id="rId21" Type="http://schemas.openxmlformats.org/officeDocument/2006/relationships/font" Target="fonts/Poppi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3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9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1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2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13:notes"/>
          <p:cNvSpPr txBox="1"/>
          <p:nvPr>
            <p:ph idx="1" type="body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979993" y="1753693"/>
            <a:ext cx="683072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 JUSTICIA EN EL TIEMPO, EN LO INSTITUCIONAL Y EN LAS PERCEPCIONES SOCIALES</a:t>
            </a:r>
            <a:endParaRPr b="1" i="0" sz="2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8926" y="4149568"/>
            <a:ext cx="642344" cy="68463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/>
          <p:nvPr/>
        </p:nvSpPr>
        <p:spPr>
          <a:xfrm>
            <a:off x="2371725" y="3247322"/>
            <a:ext cx="45720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2400" u="none" cap="none" strike="noStrike">
                <a:solidFill>
                  <a:srgbClr val="92E0C6"/>
                </a:solidFill>
                <a:latin typeface="Arial"/>
                <a:ea typeface="Arial"/>
                <a:cs typeface="Arial"/>
                <a:sym typeface="Arial"/>
              </a:rPr>
              <a:t>Homero M. Bibiloni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rgbClr val="92E0C6"/>
                </a:solidFill>
                <a:latin typeface="Arial"/>
                <a:ea typeface="Arial"/>
                <a:cs typeface="Arial"/>
                <a:sym typeface="Arial"/>
              </a:rPr>
              <a:t>Docente UNAJ </a:t>
            </a:r>
            <a:endParaRPr b="0" i="0" sz="1800" u="none" cap="none" strike="noStrike">
              <a:solidFill>
                <a:srgbClr val="92E0C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/>
          <p:nvPr/>
        </p:nvSpPr>
        <p:spPr>
          <a:xfrm>
            <a:off x="3531304" y="1160364"/>
            <a:ext cx="1653225" cy="33855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POLÍTICA</a:t>
            </a:r>
            <a:endParaRPr b="0" i="0" sz="16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3522842" y="1831709"/>
            <a:ext cx="1653225" cy="33855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ECONÓMICA</a:t>
            </a:r>
            <a:endParaRPr b="0" i="0" sz="16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2"/>
          <p:cNvSpPr txBox="1"/>
          <p:nvPr/>
        </p:nvSpPr>
        <p:spPr>
          <a:xfrm>
            <a:off x="3522842" y="2610820"/>
            <a:ext cx="1653225" cy="33855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SOCIAL</a:t>
            </a:r>
            <a:endParaRPr b="0" i="0" sz="16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3620157" y="3389931"/>
            <a:ext cx="1653225" cy="33855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AMBIENTAL</a:t>
            </a:r>
            <a:endParaRPr b="0" i="0" sz="16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2"/>
          <p:cNvSpPr txBox="1"/>
          <p:nvPr/>
        </p:nvSpPr>
        <p:spPr>
          <a:xfrm>
            <a:off x="3620157" y="4140526"/>
            <a:ext cx="1653225" cy="33855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JUDICIAL</a:t>
            </a:r>
            <a:endParaRPr b="0" i="0" sz="16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2"/>
          <p:cNvSpPr/>
          <p:nvPr/>
        </p:nvSpPr>
        <p:spPr>
          <a:xfrm rot="-8606746">
            <a:off x="2456225" y="995602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2"/>
          <p:cNvSpPr/>
          <p:nvPr/>
        </p:nvSpPr>
        <p:spPr>
          <a:xfrm rot="-8606746">
            <a:off x="2344852" y="3983920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" name="Google Shape;68;p2"/>
          <p:cNvSpPr/>
          <p:nvPr/>
        </p:nvSpPr>
        <p:spPr>
          <a:xfrm rot="-8606746">
            <a:off x="2612245" y="3976423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2"/>
          <p:cNvSpPr/>
          <p:nvPr/>
        </p:nvSpPr>
        <p:spPr>
          <a:xfrm rot="-8606746">
            <a:off x="2947687" y="3974138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2"/>
          <p:cNvSpPr/>
          <p:nvPr/>
        </p:nvSpPr>
        <p:spPr>
          <a:xfrm rot="-8606746">
            <a:off x="2388078" y="3136980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2"/>
          <p:cNvSpPr/>
          <p:nvPr/>
        </p:nvSpPr>
        <p:spPr>
          <a:xfrm rot="-8606746">
            <a:off x="2841224" y="3136566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" name="Google Shape;72;p2"/>
          <p:cNvSpPr/>
          <p:nvPr/>
        </p:nvSpPr>
        <p:spPr>
          <a:xfrm rot="-8606746">
            <a:off x="2635713" y="3136566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2"/>
          <p:cNvSpPr/>
          <p:nvPr/>
        </p:nvSpPr>
        <p:spPr>
          <a:xfrm rot="-8606746">
            <a:off x="2357698" y="2279319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2"/>
          <p:cNvSpPr/>
          <p:nvPr/>
        </p:nvSpPr>
        <p:spPr>
          <a:xfrm rot="-8606746">
            <a:off x="2601503" y="2264685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2"/>
          <p:cNvSpPr/>
          <p:nvPr/>
        </p:nvSpPr>
        <p:spPr>
          <a:xfrm rot="-8606746">
            <a:off x="2409703" y="1500208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2"/>
          <p:cNvSpPr/>
          <p:nvPr/>
        </p:nvSpPr>
        <p:spPr>
          <a:xfrm rot="-8606746">
            <a:off x="2689275" y="1542474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2"/>
          <p:cNvSpPr/>
          <p:nvPr/>
        </p:nvSpPr>
        <p:spPr>
          <a:xfrm rot="-8606746">
            <a:off x="2838673" y="2279321"/>
            <a:ext cx="477574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8" name="Google Shape;78;p2"/>
          <p:cNvSpPr/>
          <p:nvPr/>
        </p:nvSpPr>
        <p:spPr>
          <a:xfrm rot="2052344">
            <a:off x="2340738" y="4037115"/>
            <a:ext cx="477575" cy="58541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5502961" y="1160364"/>
            <a:ext cx="1209197" cy="3318716"/>
          </a:xfrm>
          <a:prstGeom prst="rect">
            <a:avLst/>
          </a:prstGeom>
          <a:solidFill>
            <a:srgbClr val="F2F2F2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Estado de Derecho</a:t>
            </a:r>
            <a:endParaRPr b="1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315812" y="302726"/>
            <a:ext cx="471315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700" y="1158204"/>
            <a:ext cx="1319493" cy="1161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"/>
          <p:cNvSpPr txBox="1"/>
          <p:nvPr/>
        </p:nvSpPr>
        <p:spPr>
          <a:xfrm>
            <a:off x="703470" y="1445758"/>
            <a:ext cx="518434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GRECIA: equilibrios entre alma, sociedad, sujeto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669092" y="1842836"/>
            <a:ext cx="808989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EDAD MEDIA : conformidad terrenal con ley divina , aportándose la noción (acotada claro) de caridad y misericordia (que no es suficiente), la noción distributiva sobre el bien común (“el hábito según el cual uno, con constante y perpetua voluntad, da a cada uno su derecho”  SANTO TOMAS DE AQUINO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8" name="Google Shape;88;p3"/>
          <p:cNvSpPr txBox="1"/>
          <p:nvPr/>
        </p:nvSpPr>
        <p:spPr>
          <a:xfrm flipH="1">
            <a:off x="703468" y="3023802"/>
            <a:ext cx="802114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SIGLO XX : igualdad incluyendo la de género, distribución, equidad, reparación hacia los grupos marginados, vulnerados y vulnerables. 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SIGLO XXI:  nuevos desafíos ante desigualdades crecientes y constantes.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SIGLO XXI bis: Vuelta al Medioevo?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315812" y="209713"/>
            <a:ext cx="471315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315812" y="816109"/>
            <a:ext cx="474200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800" u="none" cap="none" strike="noStrike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LA JUSTICIA EN EL TIEMPO</a:t>
            </a:r>
            <a:endParaRPr b="1" i="0" sz="2800" u="none" cap="none" strike="noStrike">
              <a:solidFill>
                <a:srgbClr val="FFC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1" name="Google Shape;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7251" y="675694"/>
            <a:ext cx="721128" cy="1036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/>
          <p:nvPr/>
        </p:nvSpPr>
        <p:spPr>
          <a:xfrm>
            <a:off x="690782" y="1990894"/>
            <a:ext cx="518434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Aplicar bien el derecho al caso</a:t>
            </a:r>
            <a:endParaRPr/>
          </a:p>
        </p:txBody>
      </p:sp>
      <p:sp>
        <p:nvSpPr>
          <p:cNvPr id="97" name="Google Shape;97;p4"/>
          <p:cNvSpPr/>
          <p:nvPr/>
        </p:nvSpPr>
        <p:spPr>
          <a:xfrm>
            <a:off x="700580" y="2436395"/>
            <a:ext cx="62483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Reestablecer desigualdades no voluntarias </a:t>
            </a:r>
            <a:endParaRPr/>
          </a:p>
        </p:txBody>
      </p:sp>
      <p:sp>
        <p:nvSpPr>
          <p:cNvPr id="98" name="Google Shape;98;p4"/>
          <p:cNvSpPr txBox="1"/>
          <p:nvPr/>
        </p:nvSpPr>
        <p:spPr>
          <a:xfrm flipH="1">
            <a:off x="690783" y="3240845"/>
            <a:ext cx="62483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Ser equidistante en un conflicto (independencia) y objetividad</a:t>
            </a:r>
            <a:endParaRPr/>
          </a:p>
        </p:txBody>
      </p:sp>
      <p:sp>
        <p:nvSpPr>
          <p:cNvPr id="99" name="Google Shape;99;p4"/>
          <p:cNvSpPr txBox="1"/>
          <p:nvPr/>
        </p:nvSpPr>
        <p:spPr>
          <a:xfrm flipH="1">
            <a:off x="680066" y="3879241"/>
            <a:ext cx="669533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¿Somos Objetivos? ¿Imparciales? ¿Neutrales?</a:t>
            </a:r>
            <a:endParaRPr/>
          </a:p>
        </p:txBody>
      </p:sp>
      <p:sp>
        <p:nvSpPr>
          <p:cNvPr id="100" name="Google Shape;100;p4"/>
          <p:cNvSpPr txBox="1"/>
          <p:nvPr/>
        </p:nvSpPr>
        <p:spPr>
          <a:xfrm>
            <a:off x="5077935" y="3858596"/>
            <a:ext cx="170271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NO - NUNCA </a:t>
            </a:r>
            <a:endParaRPr b="1" i="0" sz="1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680066" y="2848540"/>
            <a:ext cx="750507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Provocar situaciones desiguales compensatorias por posición dominante o poderes concentrados.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315812" y="302726"/>
            <a:ext cx="4713150" cy="375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314070" y="781080"/>
            <a:ext cx="700177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LA JUSTICIA EN LA PERCEPCION COMUN, POPULAR, SOCIAL (1)</a:t>
            </a:r>
            <a:endParaRPr b="1" i="0" sz="28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/>
        </p:nvSpPr>
        <p:spPr>
          <a:xfrm flipH="1">
            <a:off x="685546" y="2036827"/>
            <a:ext cx="48491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Cancha inclinada / Perfiles sesgados a priori.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" name="Google Shape;109;p5"/>
          <p:cNvSpPr txBox="1"/>
          <p:nvPr/>
        </p:nvSpPr>
        <p:spPr>
          <a:xfrm flipH="1">
            <a:off x="770741" y="3077132"/>
            <a:ext cx="52514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Conflicto de intereses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0" name="Google Shape;1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4538" y="1568559"/>
            <a:ext cx="2091899" cy="129846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5"/>
          <p:cNvSpPr/>
          <p:nvPr/>
        </p:nvSpPr>
        <p:spPr>
          <a:xfrm>
            <a:off x="315812" y="302726"/>
            <a:ext cx="471315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314070" y="781080"/>
            <a:ext cx="700177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4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LA JUSTICIA EN LA PERCEPCION COMUN, POPULAR, SOCIAL (2)</a:t>
            </a:r>
            <a:endParaRPr b="1" i="0" sz="24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3" name="Google Shape;11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26359" y="3077131"/>
            <a:ext cx="2412817" cy="1428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/>
        </p:nvSpPr>
        <p:spPr>
          <a:xfrm>
            <a:off x="547747" y="2052659"/>
            <a:ext cx="506624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Buscando la recomposición de las desigualdades estructurales causadas o no forzadas por el perjudicado.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9" name="Google Shape;119;p6"/>
          <p:cNvSpPr txBox="1"/>
          <p:nvPr/>
        </p:nvSpPr>
        <p:spPr>
          <a:xfrm flipH="1">
            <a:off x="623836" y="2994752"/>
            <a:ext cx="5050865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Un ejemplo :  el  IVA … ¿Es Justo? NO  / Legal? SI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Actualmente se busca legalizar lo injusto y privilegios del poder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315812" y="302726"/>
            <a:ext cx="471315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314070" y="781080"/>
            <a:ext cx="700177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4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LA JUSTICIA EN LA PERCEPCION COMUN, POPULAR, SOCIAL (3)</a:t>
            </a:r>
            <a:endParaRPr b="1" i="0" sz="24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2" name="Google Shape;12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5413" y="1308359"/>
            <a:ext cx="2662744" cy="3561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/>
          <p:nvPr/>
        </p:nvSpPr>
        <p:spPr>
          <a:xfrm flipH="1">
            <a:off x="414709" y="1692304"/>
            <a:ext cx="6471866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Sistema democrático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Esquema de voto con boleta de papel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El respeto genuino a quien gana legítimamente (Basta del Fraude como doble muletilla de la derecha)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El reconocimiento a quien más derechos concede y respeta (“donde hay una necesidad hay un derecho”)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Límites a la formación de sentido común de sectores del poder.</a:t>
            </a:r>
            <a:endParaRPr/>
          </a:p>
          <a:p>
            <a:pPr indent="-1968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414710" y="1045382"/>
            <a:ext cx="35429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JUSTICIA POLÍTICA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315812" y="302726"/>
            <a:ext cx="471315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580130">
            <a:off x="6899531" y="1649823"/>
            <a:ext cx="1833381" cy="1230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/>
          <p:nvPr/>
        </p:nvSpPr>
        <p:spPr>
          <a:xfrm flipH="1">
            <a:off x="315811" y="1605199"/>
            <a:ext cx="5288627" cy="3000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Prioritar los intereses nacionales con proteccionismo anti dumping</a:t>
            </a:r>
            <a:endParaRPr/>
          </a:p>
          <a:p>
            <a:pPr indent="-1968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Repartir la “torta” productiva 50% y 50%</a:t>
            </a:r>
            <a:endParaRPr/>
          </a:p>
          <a:p>
            <a:pPr indent="-1968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Generar incentivos para fomento y desincentivos para actividades no prioritarias / suntuarias / de alto impacto, si bien legales. </a:t>
            </a:r>
            <a:endParaRPr/>
          </a:p>
          <a:p>
            <a:pPr indent="-1968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6" name="Google Shape;136;p8"/>
          <p:cNvSpPr/>
          <p:nvPr/>
        </p:nvSpPr>
        <p:spPr>
          <a:xfrm>
            <a:off x="315812" y="302726"/>
            <a:ext cx="471315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8"/>
          <p:cNvSpPr/>
          <p:nvPr/>
        </p:nvSpPr>
        <p:spPr>
          <a:xfrm>
            <a:off x="315812" y="960706"/>
            <a:ext cx="417934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JUSTICIA ECONÓMICA</a:t>
            </a:r>
            <a:endParaRPr b="1" i="0" sz="28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3465" y="1106544"/>
            <a:ext cx="1535099" cy="171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3464" y="3006939"/>
            <a:ext cx="1535099" cy="1780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"/>
          <p:cNvSpPr txBox="1"/>
          <p:nvPr/>
        </p:nvSpPr>
        <p:spPr>
          <a:xfrm flipH="1">
            <a:off x="315811" y="1559048"/>
            <a:ext cx="5506341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Educación, Salud, Turismo, Recreación, Deporte, Cultura, al alcance de los que acceden.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Ascenso social sobre bases de igualación previas para no caer en la meritocracia.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Universidad pública, inclusiva y gratuita.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Trabajo digno y bien remunerado.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Prestaciones sociales (pensiones, jubilaciones).</a:t>
            </a:r>
            <a:endParaRPr/>
          </a:p>
          <a:p>
            <a:pPr indent="-1968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5" name="Google Shape;145;p9"/>
          <p:cNvSpPr/>
          <p:nvPr/>
        </p:nvSpPr>
        <p:spPr>
          <a:xfrm>
            <a:off x="315812" y="302726"/>
            <a:ext cx="471315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315812" y="1035828"/>
            <a:ext cx="322235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JUSTICIA SOCIAL</a:t>
            </a:r>
            <a:endParaRPr b="1" i="0" sz="28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7" name="Google Shape;14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2451" y="1559048"/>
            <a:ext cx="2812397" cy="1998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 txBox="1"/>
          <p:nvPr/>
        </p:nvSpPr>
        <p:spPr>
          <a:xfrm flipH="1">
            <a:off x="492422" y="1568912"/>
            <a:ext cx="8021145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Para la especie humana.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Para la especie no humana y los ecosistemas (como sujetos de derecho)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Para recomponer o indemnizar en forma rápida.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Que no se claudique: como en la Causa “Mendoza”</a:t>
            </a:r>
            <a:endParaRPr/>
          </a:p>
          <a:p>
            <a:pPr indent="-1968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3" name="Google Shape;15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535" y="3499246"/>
            <a:ext cx="3836460" cy="1155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81384" y="3499246"/>
            <a:ext cx="1787548" cy="1155256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0"/>
          <p:cNvSpPr txBox="1"/>
          <p:nvPr/>
        </p:nvSpPr>
        <p:spPr>
          <a:xfrm>
            <a:off x="666535" y="3218838"/>
            <a:ext cx="572593" cy="2769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2006</a:t>
            </a:r>
            <a:endParaRPr b="1" i="0" sz="12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6" name="Google Shape;156;p10"/>
          <p:cNvSpPr txBox="1"/>
          <p:nvPr/>
        </p:nvSpPr>
        <p:spPr>
          <a:xfrm>
            <a:off x="4887986" y="3239239"/>
            <a:ext cx="566181" cy="2769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2024</a:t>
            </a:r>
            <a:endParaRPr b="1" i="0" sz="12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7" name="Google Shape;157;p10"/>
          <p:cNvSpPr/>
          <p:nvPr/>
        </p:nvSpPr>
        <p:spPr>
          <a:xfrm>
            <a:off x="315812" y="302726"/>
            <a:ext cx="471315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0"/>
          <p:cNvSpPr/>
          <p:nvPr/>
        </p:nvSpPr>
        <p:spPr>
          <a:xfrm>
            <a:off x="315812" y="1026189"/>
            <a:ext cx="39517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JUSTICIA AMBIENTAL</a:t>
            </a:r>
            <a:endParaRPr b="1" i="0" sz="28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 txBox="1"/>
          <p:nvPr/>
        </p:nvSpPr>
        <p:spPr>
          <a:xfrm flipH="1">
            <a:off x="699391" y="1870073"/>
            <a:ext cx="8021145" cy="11654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6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IDEOLOGIZACIÓN / CORRUPCIÓN / PRIVILEGIOS / AUDITORIAS / FRAUDE / BUROCRACIA / AGOBIO DE LO PÚBLICO / CONTROLES ABSURDOS / LIBERTAD</a:t>
            </a:r>
            <a:endParaRPr/>
          </a:p>
          <a:p>
            <a:pPr indent="-184150" lvl="0" marL="28575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64" name="Google Shape;16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4250" y="2900446"/>
            <a:ext cx="1925855" cy="1411532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1"/>
          <p:cNvSpPr/>
          <p:nvPr/>
        </p:nvSpPr>
        <p:spPr>
          <a:xfrm>
            <a:off x="315812" y="302726"/>
            <a:ext cx="471315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1"/>
          <p:cNvSpPr/>
          <p:nvPr/>
        </p:nvSpPr>
        <p:spPr>
          <a:xfrm>
            <a:off x="315812" y="1016701"/>
            <a:ext cx="439415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DISCURSO DE RUPTURA </a:t>
            </a:r>
            <a:endParaRPr b="1" i="0" sz="28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"/>
          <p:cNvSpPr/>
          <p:nvPr/>
        </p:nvSpPr>
        <p:spPr>
          <a:xfrm>
            <a:off x="315812" y="302726"/>
            <a:ext cx="471315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Panel: APORTES PARA UN DEBATE SITUADO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2"/>
          <p:cNvSpPr/>
          <p:nvPr/>
        </p:nvSpPr>
        <p:spPr>
          <a:xfrm>
            <a:off x="315812" y="869432"/>
            <a:ext cx="753924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800" u="none" cap="none" strike="noStrike">
                <a:solidFill>
                  <a:srgbClr val="FCC238"/>
                </a:solidFill>
                <a:latin typeface="Poppins"/>
                <a:ea typeface="Poppins"/>
                <a:cs typeface="Poppins"/>
                <a:sym typeface="Poppins"/>
              </a:rPr>
              <a:t>ELEMENTOS PARA LA ACCIÓN EDUCATIVA</a:t>
            </a:r>
            <a:endParaRPr b="1" i="0" sz="2800" u="none" cap="none" strike="noStrike">
              <a:solidFill>
                <a:srgbClr val="FCC2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3" name="Google Shape;173;p12"/>
          <p:cNvSpPr txBox="1"/>
          <p:nvPr/>
        </p:nvSpPr>
        <p:spPr>
          <a:xfrm flipH="1">
            <a:off x="492422" y="1412155"/>
            <a:ext cx="802114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Educación situada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Ley de educación Ambiental Integral 27621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¿Cómo reformular áulica o territorialmente modelos y praxis de cambio?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968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4" name="Google Shape;174;p12"/>
          <p:cNvSpPr txBox="1"/>
          <p:nvPr/>
        </p:nvSpPr>
        <p:spPr>
          <a:xfrm flipH="1">
            <a:off x="945268" y="2511085"/>
            <a:ext cx="8021145" cy="2354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lphaUcPeriod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Temas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lphaUcPeriod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Diseño de TALLERES a partir de experiencias conocidas que generen resultados diferentes a los no elegibles.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lphaUcPeriod"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Ejemplos:	Matemáticas (Economía)</a:t>
            </a:r>
            <a:endParaRPr/>
          </a:p>
          <a:p>
            <a:pPr indent="0" lvl="3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		Geografía (Ciencias)</a:t>
            </a:r>
            <a:endParaRPr/>
          </a:p>
          <a:p>
            <a:pPr indent="0" lvl="3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		Ambiente (Cambio Climático)</a:t>
            </a:r>
            <a:endParaRPr/>
          </a:p>
          <a:p>
            <a:pPr indent="0" lvl="3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		Inclusión Social (necesidades y derechos)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"/>
          <p:cNvSpPr txBox="1"/>
          <p:nvPr>
            <p:ph type="ctrTitle"/>
          </p:nvPr>
        </p:nvSpPr>
        <p:spPr>
          <a:xfrm>
            <a:off x="2604300" y="2232450"/>
            <a:ext cx="39354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-AR" sz="3600">
                <a:solidFill>
                  <a:srgbClr val="70D3BE"/>
                </a:solidFill>
                <a:latin typeface="Poppins"/>
                <a:ea typeface="Poppins"/>
                <a:cs typeface="Poppins"/>
                <a:sym typeface="Poppins"/>
              </a:rPr>
              <a:t>¡Gracias!</a:t>
            </a:r>
            <a:endParaRPr b="1" sz="3600">
              <a:solidFill>
                <a:srgbClr val="70D3B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LAURA</dc:creator>
</cp:coreProperties>
</file>