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67" r:id="rId5"/>
    <p:sldId id="264" r:id="rId6"/>
    <p:sldId id="268" r:id="rId7"/>
    <p:sldId id="266" r:id="rId8"/>
    <p:sldId id="259" r:id="rId9"/>
    <p:sldId id="265" r:id="rId10"/>
    <p:sldId id="261" r:id="rId11"/>
    <p:sldId id="269" r:id="rId12"/>
    <p:sldId id="270" r:id="rId13"/>
    <p:sldId id="271" r:id="rId14"/>
    <p:sldId id="262" r:id="rId15"/>
    <p:sldId id="260" r:id="rId16"/>
    <p:sldId id="273" r:id="rId17"/>
    <p:sldId id="272" r:id="rId18"/>
  </p:sldIdLst>
  <p:sldSz cx="9144000" cy="5143500" type="screen16x9"/>
  <p:notesSz cx="6858000" cy="9144000"/>
  <p:embeddedFontLst>
    <p:embeddedFont>
      <p:font typeface="Poppins" panose="00000500000000000000" pitchFamily="2" charset="0"/>
      <p:regular r:id="rId20"/>
      <p:bold r:id="rId21"/>
      <p:italic r:id="rId22"/>
      <p:boldItalic r:id="rId23"/>
    </p:embeddedFont>
    <p:embeddedFont>
      <p:font typeface="Viner Hand ITC" panose="03070502030502020203" pitchFamily="66"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238"/>
    <a:srgbClr val="9FAEC5"/>
    <a:srgbClr val="303D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20"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d5848aa8c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d5848aa8c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e977767f16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e977767f1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FB2B79FF-4FEA-7003-A1E2-D2964F631BEC}"/>
            </a:ext>
          </a:extLst>
        </p:cNvPr>
        <p:cNvGrpSpPr/>
        <p:nvPr/>
      </p:nvGrpSpPr>
      <p:grpSpPr>
        <a:xfrm>
          <a:off x="0" y="0"/>
          <a:ext cx="0" cy="0"/>
          <a:chOff x="0" y="0"/>
          <a:chExt cx="0" cy="0"/>
        </a:xfrm>
      </p:grpSpPr>
      <p:sp>
        <p:nvSpPr>
          <p:cNvPr id="65" name="Google Shape;65;g1e977767f16_0_12:notes">
            <a:extLst>
              <a:ext uri="{FF2B5EF4-FFF2-40B4-BE49-F238E27FC236}">
                <a16:creationId xmlns:a16="http://schemas.microsoft.com/office/drawing/2014/main" id="{19F05606-618F-1A21-FBC0-1C3E92F077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e977767f16_0_12:notes">
            <a:extLst>
              <a:ext uri="{FF2B5EF4-FFF2-40B4-BE49-F238E27FC236}">
                <a16:creationId xmlns:a16="http://schemas.microsoft.com/office/drawing/2014/main" id="{0216ECF6-A350-8543-8858-9F2F4FD5EB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448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FA3C80E9-4A5D-CB33-69CC-82DFACF487E3}"/>
            </a:ext>
          </a:extLst>
        </p:cNvPr>
        <p:cNvGrpSpPr/>
        <p:nvPr/>
      </p:nvGrpSpPr>
      <p:grpSpPr>
        <a:xfrm>
          <a:off x="0" y="0"/>
          <a:ext cx="0" cy="0"/>
          <a:chOff x="0" y="0"/>
          <a:chExt cx="0" cy="0"/>
        </a:xfrm>
      </p:grpSpPr>
      <p:sp>
        <p:nvSpPr>
          <p:cNvPr id="65" name="Google Shape;65;g1e977767f16_0_12:notes">
            <a:extLst>
              <a:ext uri="{FF2B5EF4-FFF2-40B4-BE49-F238E27FC236}">
                <a16:creationId xmlns:a16="http://schemas.microsoft.com/office/drawing/2014/main" id="{C0FB0166-87A5-81D8-E6D7-E841FD9614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e977767f16_0_12:notes">
            <a:extLst>
              <a:ext uri="{FF2B5EF4-FFF2-40B4-BE49-F238E27FC236}">
                <a16:creationId xmlns:a16="http://schemas.microsoft.com/office/drawing/2014/main" id="{1C70CF07-3BB2-7975-736C-F4A6BE5F22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596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DD121CD7-2869-A0D7-4F3C-1CE3E0EC7E11}"/>
            </a:ext>
          </a:extLst>
        </p:cNvPr>
        <p:cNvGrpSpPr/>
        <p:nvPr/>
      </p:nvGrpSpPr>
      <p:grpSpPr>
        <a:xfrm>
          <a:off x="0" y="0"/>
          <a:ext cx="0" cy="0"/>
          <a:chOff x="0" y="0"/>
          <a:chExt cx="0" cy="0"/>
        </a:xfrm>
      </p:grpSpPr>
      <p:sp>
        <p:nvSpPr>
          <p:cNvPr id="65" name="Google Shape;65;g1e977767f16_0_12:notes">
            <a:extLst>
              <a:ext uri="{FF2B5EF4-FFF2-40B4-BE49-F238E27FC236}">
                <a16:creationId xmlns:a16="http://schemas.microsoft.com/office/drawing/2014/main" id="{4B977976-B35D-9F8B-E36C-CAF2C7D187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e977767f16_0_12:notes">
            <a:extLst>
              <a:ext uri="{FF2B5EF4-FFF2-40B4-BE49-F238E27FC236}">
                <a16:creationId xmlns:a16="http://schemas.microsoft.com/office/drawing/2014/main" id="{49CF79A7-B0A8-6320-2B7C-82D9828CF7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2457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A43223F6-D585-7733-7BC9-2524BF2CA664}"/>
            </a:ext>
          </a:extLst>
        </p:cNvPr>
        <p:cNvGrpSpPr/>
        <p:nvPr/>
      </p:nvGrpSpPr>
      <p:grpSpPr>
        <a:xfrm>
          <a:off x="0" y="0"/>
          <a:ext cx="0" cy="0"/>
          <a:chOff x="0" y="0"/>
          <a:chExt cx="0" cy="0"/>
        </a:xfrm>
      </p:grpSpPr>
      <p:sp>
        <p:nvSpPr>
          <p:cNvPr id="65" name="Google Shape;65;g1e977767f16_0_12:notes">
            <a:extLst>
              <a:ext uri="{FF2B5EF4-FFF2-40B4-BE49-F238E27FC236}">
                <a16:creationId xmlns:a16="http://schemas.microsoft.com/office/drawing/2014/main" id="{192A74D8-754F-A3CB-C090-0BDE461BB6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e977767f16_0_12:notes">
            <a:extLst>
              <a:ext uri="{FF2B5EF4-FFF2-40B4-BE49-F238E27FC236}">
                <a16:creationId xmlns:a16="http://schemas.microsoft.com/office/drawing/2014/main" id="{F5333275-F98F-2448-0129-811D5CC573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1306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e977767f1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e977767f1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a:extLst>
            <a:ext uri="{FF2B5EF4-FFF2-40B4-BE49-F238E27FC236}">
              <a16:creationId xmlns:a16="http://schemas.microsoft.com/office/drawing/2014/main" id="{00312A64-CEB9-3791-F5DE-ED12588078C1}"/>
            </a:ext>
          </a:extLst>
        </p:cNvPr>
        <p:cNvGrpSpPr/>
        <p:nvPr/>
      </p:nvGrpSpPr>
      <p:grpSpPr>
        <a:xfrm>
          <a:off x="0" y="0"/>
          <a:ext cx="0" cy="0"/>
          <a:chOff x="0" y="0"/>
          <a:chExt cx="0" cy="0"/>
        </a:xfrm>
      </p:grpSpPr>
      <p:sp>
        <p:nvSpPr>
          <p:cNvPr id="72" name="Google Shape;72;g1e977767f16_0_44:notes">
            <a:extLst>
              <a:ext uri="{FF2B5EF4-FFF2-40B4-BE49-F238E27FC236}">
                <a16:creationId xmlns:a16="http://schemas.microsoft.com/office/drawing/2014/main" id="{785C7620-5D40-4B0D-A745-6C2284B47C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e977767f16_0_44:notes">
            <a:extLst>
              <a:ext uri="{FF2B5EF4-FFF2-40B4-BE49-F238E27FC236}">
                <a16:creationId xmlns:a16="http://schemas.microsoft.com/office/drawing/2014/main" id="{F665AE78-39BD-CF19-D1EB-6D64E37602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6567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e977767f16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e977767f16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008EE67D-2772-A3F1-F3DE-B9EAD8846B97}"/>
            </a:ext>
          </a:extLst>
        </p:cNvPr>
        <p:cNvGrpSpPr/>
        <p:nvPr/>
      </p:nvGrpSpPr>
      <p:grpSpPr>
        <a:xfrm>
          <a:off x="0" y="0"/>
          <a:ext cx="0" cy="0"/>
          <a:chOff x="0" y="0"/>
          <a:chExt cx="0" cy="0"/>
        </a:xfrm>
      </p:grpSpPr>
      <p:sp>
        <p:nvSpPr>
          <p:cNvPr id="86" name="Google Shape;86;g1e977767f16_0_62:notes">
            <a:extLst>
              <a:ext uri="{FF2B5EF4-FFF2-40B4-BE49-F238E27FC236}">
                <a16:creationId xmlns:a16="http://schemas.microsoft.com/office/drawing/2014/main" id="{0654590D-5F7C-8C98-B049-79C2CE7857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e977767f16_0_62:notes">
            <a:extLst>
              <a:ext uri="{FF2B5EF4-FFF2-40B4-BE49-F238E27FC236}">
                <a16:creationId xmlns:a16="http://schemas.microsoft.com/office/drawing/2014/main" id="{303F7385-9380-4648-EB73-A1E98F8A34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2347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F82D1245-512B-064E-5906-6F10F473DEBE}"/>
            </a:ext>
          </a:extLst>
        </p:cNvPr>
        <p:cNvGrpSpPr/>
        <p:nvPr/>
      </p:nvGrpSpPr>
      <p:grpSpPr>
        <a:xfrm>
          <a:off x="0" y="0"/>
          <a:ext cx="0" cy="0"/>
          <a:chOff x="0" y="0"/>
          <a:chExt cx="0" cy="0"/>
        </a:xfrm>
      </p:grpSpPr>
      <p:sp>
        <p:nvSpPr>
          <p:cNvPr id="86" name="Google Shape;86;g1e977767f16_0_62:notes">
            <a:extLst>
              <a:ext uri="{FF2B5EF4-FFF2-40B4-BE49-F238E27FC236}">
                <a16:creationId xmlns:a16="http://schemas.microsoft.com/office/drawing/2014/main" id="{B9C12003-7A80-3FDB-4C7A-CC409D31BA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e977767f16_0_62:notes">
            <a:extLst>
              <a:ext uri="{FF2B5EF4-FFF2-40B4-BE49-F238E27FC236}">
                <a16:creationId xmlns:a16="http://schemas.microsoft.com/office/drawing/2014/main" id="{C89B0EBA-0BD9-73BF-A426-F99FB6EFDD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668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DF6A36C2-5D15-7C64-4AE5-16D844B876B4}"/>
            </a:ext>
          </a:extLst>
        </p:cNvPr>
        <p:cNvGrpSpPr/>
        <p:nvPr/>
      </p:nvGrpSpPr>
      <p:grpSpPr>
        <a:xfrm>
          <a:off x="0" y="0"/>
          <a:ext cx="0" cy="0"/>
          <a:chOff x="0" y="0"/>
          <a:chExt cx="0" cy="0"/>
        </a:xfrm>
      </p:grpSpPr>
      <p:sp>
        <p:nvSpPr>
          <p:cNvPr id="86" name="Google Shape;86;g1e977767f16_0_62:notes">
            <a:extLst>
              <a:ext uri="{FF2B5EF4-FFF2-40B4-BE49-F238E27FC236}">
                <a16:creationId xmlns:a16="http://schemas.microsoft.com/office/drawing/2014/main" id="{A017EAA4-7BC7-55DE-FEA5-32777308F2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e977767f16_0_62:notes">
            <a:extLst>
              <a:ext uri="{FF2B5EF4-FFF2-40B4-BE49-F238E27FC236}">
                <a16:creationId xmlns:a16="http://schemas.microsoft.com/office/drawing/2014/main" id="{3A261BCF-DDE3-0B4A-991F-7A918ACF9B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471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e977767f16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e977767f16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e977767f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e977767f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E3DD77DC-54A3-C360-4090-82C36797AF26}"/>
            </a:ext>
          </a:extLst>
        </p:cNvPr>
        <p:cNvGrpSpPr/>
        <p:nvPr/>
      </p:nvGrpSpPr>
      <p:grpSpPr>
        <a:xfrm>
          <a:off x="0" y="0"/>
          <a:ext cx="0" cy="0"/>
          <a:chOff x="0" y="0"/>
          <a:chExt cx="0" cy="0"/>
        </a:xfrm>
      </p:grpSpPr>
      <p:sp>
        <p:nvSpPr>
          <p:cNvPr id="79" name="Google Shape;79;g1e977767f16_0_53:notes">
            <a:extLst>
              <a:ext uri="{FF2B5EF4-FFF2-40B4-BE49-F238E27FC236}">
                <a16:creationId xmlns:a16="http://schemas.microsoft.com/office/drawing/2014/main" id="{7680C54A-8591-A01D-055E-EE72199239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e977767f16_0_53:notes">
            <a:extLst>
              <a:ext uri="{FF2B5EF4-FFF2-40B4-BE49-F238E27FC236}">
                <a16:creationId xmlns:a16="http://schemas.microsoft.com/office/drawing/2014/main" id="{9D5F59FB-76F6-1E3B-A145-D68D70CA27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9161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A2F61889-725F-231D-48F5-1B9C57BF438F}"/>
            </a:ext>
          </a:extLst>
        </p:cNvPr>
        <p:cNvGrpSpPr/>
        <p:nvPr/>
      </p:nvGrpSpPr>
      <p:grpSpPr>
        <a:xfrm>
          <a:off x="0" y="0"/>
          <a:ext cx="0" cy="0"/>
          <a:chOff x="0" y="0"/>
          <a:chExt cx="0" cy="0"/>
        </a:xfrm>
      </p:grpSpPr>
      <p:sp>
        <p:nvSpPr>
          <p:cNvPr id="79" name="Google Shape;79;g1e977767f16_0_53:notes">
            <a:extLst>
              <a:ext uri="{FF2B5EF4-FFF2-40B4-BE49-F238E27FC236}">
                <a16:creationId xmlns:a16="http://schemas.microsoft.com/office/drawing/2014/main" id="{FE919885-B109-55D6-98D0-E1C665E732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e977767f16_0_53:notes">
            <a:extLst>
              <a:ext uri="{FF2B5EF4-FFF2-40B4-BE49-F238E27FC236}">
                <a16:creationId xmlns:a16="http://schemas.microsoft.com/office/drawing/2014/main" id="{5525C54A-224D-4E51-DB11-59D69680BC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486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13" name="Imagen 12">
            <a:extLst>
              <a:ext uri="{FF2B5EF4-FFF2-40B4-BE49-F238E27FC236}">
                <a16:creationId xmlns:a16="http://schemas.microsoft.com/office/drawing/2014/main" id="{12222168-232C-9850-A9A3-DD97DADE227B}"/>
              </a:ext>
            </a:extLst>
          </p:cNvPr>
          <p:cNvPicPr>
            <a:picLocks noChangeAspect="1"/>
          </p:cNvPicPr>
          <p:nvPr/>
        </p:nvPicPr>
        <p:blipFill>
          <a:blip r:embed="rId4"/>
          <a:stretch>
            <a:fillRect/>
          </a:stretch>
        </p:blipFill>
        <p:spPr>
          <a:xfrm rot="19816130">
            <a:off x="4408082" y="125145"/>
            <a:ext cx="5340126" cy="4421569"/>
          </a:xfrm>
          <a:prstGeom prst="rect">
            <a:avLst/>
          </a:prstGeom>
        </p:spPr>
      </p:pic>
      <p:sp>
        <p:nvSpPr>
          <p:cNvPr id="54" name="Google Shape;54;p13"/>
          <p:cNvSpPr txBox="1">
            <a:spLocks noGrp="1"/>
          </p:cNvSpPr>
          <p:nvPr>
            <p:ph type="ctrTitle"/>
          </p:nvPr>
        </p:nvSpPr>
        <p:spPr>
          <a:xfrm>
            <a:off x="311699" y="2431575"/>
            <a:ext cx="4097125" cy="1228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s" sz="3600" b="1" dirty="0">
                <a:solidFill>
                  <a:schemeClr val="lt1"/>
                </a:solidFill>
                <a:latin typeface="Poppins"/>
                <a:ea typeface="Poppins"/>
                <a:cs typeface="Poppins"/>
                <a:sym typeface="Poppins"/>
              </a:rPr>
              <a:t>COMUNICACIÓN mata RAZÓN</a:t>
            </a:r>
            <a:endParaRPr sz="3600" b="1" dirty="0">
              <a:solidFill>
                <a:schemeClr val="lt1"/>
              </a:solidFill>
              <a:latin typeface="Poppins"/>
              <a:ea typeface="Poppins"/>
              <a:cs typeface="Poppins"/>
              <a:sym typeface="Poppins"/>
            </a:endParaRPr>
          </a:p>
        </p:txBody>
      </p:sp>
      <p:sp>
        <p:nvSpPr>
          <p:cNvPr id="55" name="Google Shape;55;p13"/>
          <p:cNvSpPr txBox="1">
            <a:spLocks noGrp="1"/>
          </p:cNvSpPr>
          <p:nvPr>
            <p:ph type="subTitle" idx="1"/>
          </p:nvPr>
        </p:nvSpPr>
        <p:spPr>
          <a:xfrm>
            <a:off x="311700" y="3506200"/>
            <a:ext cx="3935400" cy="62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2400" dirty="0">
                <a:solidFill>
                  <a:srgbClr val="92E0C6"/>
                </a:solidFill>
              </a:rPr>
              <a:t>Pablo Rojas</a:t>
            </a:r>
            <a:endParaRPr sz="2400" dirty="0">
              <a:solidFill>
                <a:srgbClr val="92E0C6"/>
              </a:solidFill>
            </a:endParaRPr>
          </a:p>
        </p:txBody>
      </p:sp>
      <p:sp>
        <p:nvSpPr>
          <p:cNvPr id="56" name="Google Shape;56;p13"/>
          <p:cNvSpPr txBox="1">
            <a:spLocks noGrp="1"/>
          </p:cNvSpPr>
          <p:nvPr>
            <p:ph type="subTitle" idx="1"/>
          </p:nvPr>
        </p:nvSpPr>
        <p:spPr>
          <a:xfrm>
            <a:off x="359125" y="2051586"/>
            <a:ext cx="4049700" cy="79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AR" sz="1400" b="1" dirty="0">
                <a:solidFill>
                  <a:srgbClr val="92E0C6"/>
                </a:solidFill>
              </a:rPr>
              <a:t>APORTES PARA UN DEBATE SITUADO</a:t>
            </a:r>
            <a:endParaRPr sz="1400" b="1" dirty="0">
              <a:solidFill>
                <a:srgbClr val="92E0C6"/>
              </a:solidFill>
            </a:endParaRPr>
          </a:p>
        </p:txBody>
      </p:sp>
      <p:pic>
        <p:nvPicPr>
          <p:cNvPr id="5" name="Imagen 4">
            <a:extLst>
              <a:ext uri="{FF2B5EF4-FFF2-40B4-BE49-F238E27FC236}">
                <a16:creationId xmlns:a16="http://schemas.microsoft.com/office/drawing/2014/main" id="{ADBE8F0E-F73E-73A9-FB9E-D43716212FA9}"/>
              </a:ext>
            </a:extLst>
          </p:cNvPr>
          <p:cNvPicPr>
            <a:picLocks noChangeAspect="1"/>
          </p:cNvPicPr>
          <p:nvPr/>
        </p:nvPicPr>
        <p:blipFill>
          <a:blip r:embed="rId5"/>
          <a:stretch>
            <a:fillRect/>
          </a:stretch>
        </p:blipFill>
        <p:spPr>
          <a:xfrm>
            <a:off x="5681736" y="2657959"/>
            <a:ext cx="3462264" cy="24855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 name="Imagen 5">
            <a:extLst>
              <a:ext uri="{FF2B5EF4-FFF2-40B4-BE49-F238E27FC236}">
                <a16:creationId xmlns:a16="http://schemas.microsoft.com/office/drawing/2014/main" id="{1A5C2586-ECBD-7FEF-D29C-3856899F92F9}"/>
              </a:ext>
            </a:extLst>
          </p:cNvPr>
          <p:cNvPicPr>
            <a:picLocks noChangeAspect="1"/>
          </p:cNvPicPr>
          <p:nvPr/>
        </p:nvPicPr>
        <p:blipFill>
          <a:blip r:embed="rId3"/>
          <a:stretch>
            <a:fillRect/>
          </a:stretch>
        </p:blipFill>
        <p:spPr>
          <a:xfrm>
            <a:off x="0" y="1053885"/>
            <a:ext cx="9144000" cy="5143500"/>
          </a:xfrm>
          <a:prstGeom prst="rect">
            <a:avLst/>
          </a:prstGeom>
        </p:spPr>
      </p:pic>
      <p:sp>
        <p:nvSpPr>
          <p:cNvPr id="62" name="Google Shape;62;p14"/>
          <p:cNvSpPr txBox="1">
            <a:spLocks noGrp="1"/>
          </p:cNvSpPr>
          <p:nvPr>
            <p:ph type="ctrTitle"/>
          </p:nvPr>
        </p:nvSpPr>
        <p:spPr>
          <a:xfrm>
            <a:off x="-77492" y="1127035"/>
            <a:ext cx="7798311" cy="954077"/>
          </a:xfrm>
          <a:prstGeom prst="rect">
            <a:avLst/>
          </a:prstGeom>
          <a:solidFill>
            <a:srgbClr val="303D50"/>
          </a:solidFill>
        </p:spPr>
        <p:txBody>
          <a:bodyPr spcFirstLastPara="1" wrap="square" lIns="91425" tIns="91425" rIns="91425" bIns="91425" anchor="b" anchorCtr="0">
            <a:spAutoFit/>
          </a:bodyPr>
          <a:lstStyle/>
          <a:p>
            <a:pPr marL="0" lvl="0" indent="0" algn="r" rtl="0">
              <a:spcBef>
                <a:spcPts val="0"/>
              </a:spcBef>
              <a:spcAft>
                <a:spcPts val="0"/>
              </a:spcAft>
              <a:buSzPts val="990"/>
              <a:buNone/>
            </a:pPr>
            <a:r>
              <a:rPr lang="es" sz="5000" b="1" dirty="0">
                <a:solidFill>
                  <a:srgbClr val="FCC238"/>
                </a:solidFill>
                <a:latin typeface="Poppins"/>
                <a:ea typeface="Poppins"/>
                <a:cs typeface="Poppins"/>
                <a:sym typeface="Poppins"/>
              </a:rPr>
              <a:t>    ATENCIONALISMO</a:t>
            </a:r>
            <a:endParaRPr sz="3000" b="1" dirty="0">
              <a:solidFill>
                <a:srgbClr val="FCC238"/>
              </a:solidFill>
              <a:latin typeface="Poppins"/>
              <a:ea typeface="Poppins"/>
              <a:cs typeface="Poppins"/>
              <a:sym typeface="Poppins"/>
            </a:endParaRPr>
          </a:p>
        </p:txBody>
      </p:sp>
      <p:sp>
        <p:nvSpPr>
          <p:cNvPr id="63" name="Google Shape;63;p14"/>
          <p:cNvSpPr txBox="1">
            <a:spLocks noGrp="1"/>
          </p:cNvSpPr>
          <p:nvPr>
            <p:ph type="subTitle" idx="1"/>
          </p:nvPr>
        </p:nvSpPr>
        <p:spPr>
          <a:xfrm>
            <a:off x="359125" y="410750"/>
            <a:ext cx="590219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MX" sz="1800" b="1" dirty="0">
                <a:solidFill>
                  <a:schemeClr val="tx2"/>
                </a:solidFill>
              </a:rPr>
              <a:t>APORTES PARA UN DEBATE SITUADO</a:t>
            </a:r>
          </a:p>
          <a:p>
            <a:pPr marL="0" lvl="0" indent="0" algn="l" rtl="0">
              <a:lnSpc>
                <a:spcPct val="115000"/>
              </a:lnSpc>
              <a:spcBef>
                <a:spcPts val="0"/>
              </a:spcBef>
              <a:spcAft>
                <a:spcPts val="0"/>
              </a:spcAft>
              <a:buNone/>
            </a:pPr>
            <a:r>
              <a:rPr lang="es-AR" sz="1800" dirty="0">
                <a:solidFill>
                  <a:schemeClr val="tx2"/>
                </a:solidFill>
              </a:rPr>
              <a:t>COMUNICACIÓN mata RAZÓN</a:t>
            </a:r>
            <a:endParaRPr sz="1800" dirty="0">
              <a:solidFill>
                <a:schemeClr val="tx2"/>
              </a:solidFill>
            </a:endParaRPr>
          </a:p>
          <a:p>
            <a:pPr marL="0" lvl="0" indent="0" algn="l" rtl="0">
              <a:spcBef>
                <a:spcPts val="0"/>
              </a:spcBef>
              <a:spcAft>
                <a:spcPts val="0"/>
              </a:spcAft>
              <a:buNone/>
            </a:pPr>
            <a:endParaRPr sz="1800" dirty="0">
              <a:solidFill>
                <a:schemeClr val="tx2"/>
              </a:solidFill>
            </a:endParaRPr>
          </a:p>
        </p:txBody>
      </p:sp>
      <p:pic>
        <p:nvPicPr>
          <p:cNvPr id="11" name="Imagen 10">
            <a:extLst>
              <a:ext uri="{FF2B5EF4-FFF2-40B4-BE49-F238E27FC236}">
                <a16:creationId xmlns:a16="http://schemas.microsoft.com/office/drawing/2014/main" id="{284453C7-E300-ADCC-9C3E-80F1D6590390}"/>
              </a:ext>
            </a:extLst>
          </p:cNvPr>
          <p:cNvPicPr>
            <a:picLocks noChangeAspect="1"/>
          </p:cNvPicPr>
          <p:nvPr/>
        </p:nvPicPr>
        <p:blipFill>
          <a:blip r:embed="rId4"/>
          <a:stretch>
            <a:fillRect/>
          </a:stretch>
        </p:blipFill>
        <p:spPr>
          <a:xfrm>
            <a:off x="5683736" y="2657958"/>
            <a:ext cx="3460263" cy="24855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462700" y="1466338"/>
            <a:ext cx="8520600" cy="6463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AYER</a:t>
            </a:r>
            <a:endParaRPr sz="3000" b="1" dirty="0">
              <a:solidFill>
                <a:srgbClr val="FCC238"/>
              </a:solidFill>
              <a:latin typeface="Poppins"/>
              <a:ea typeface="Poppins"/>
              <a:cs typeface="Poppins"/>
              <a:sym typeface="Poppins"/>
            </a:endParaRPr>
          </a:p>
        </p:txBody>
      </p:sp>
      <p:sp>
        <p:nvSpPr>
          <p:cNvPr id="5" name="Google Shape;63;p14">
            <a:extLst>
              <a:ext uri="{FF2B5EF4-FFF2-40B4-BE49-F238E27FC236}">
                <a16:creationId xmlns:a16="http://schemas.microsoft.com/office/drawing/2014/main" id="{F4AD5BBA-2D35-58B5-449E-F6ACD11AF434}"/>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6" name="Imagen 5">
            <a:extLst>
              <a:ext uri="{FF2B5EF4-FFF2-40B4-BE49-F238E27FC236}">
                <a16:creationId xmlns:a16="http://schemas.microsoft.com/office/drawing/2014/main" id="{6CD00A36-3820-4BC0-01C9-16D03266C0C6}"/>
              </a:ext>
            </a:extLst>
          </p:cNvPr>
          <p:cNvPicPr>
            <a:picLocks noChangeAspect="1"/>
          </p:cNvPicPr>
          <p:nvPr/>
        </p:nvPicPr>
        <p:blipFill>
          <a:blip r:embed="rId3"/>
          <a:stretch>
            <a:fillRect/>
          </a:stretch>
        </p:blipFill>
        <p:spPr>
          <a:xfrm>
            <a:off x="4058196" y="1784630"/>
            <a:ext cx="4856660" cy="1719048"/>
          </a:xfrm>
          <a:prstGeom prst="rect">
            <a:avLst/>
          </a:prstGeom>
        </p:spPr>
      </p:pic>
      <p:pic>
        <p:nvPicPr>
          <p:cNvPr id="7" name="Imagen 6">
            <a:extLst>
              <a:ext uri="{FF2B5EF4-FFF2-40B4-BE49-F238E27FC236}">
                <a16:creationId xmlns:a16="http://schemas.microsoft.com/office/drawing/2014/main" id="{94C5835F-35DC-03A8-0F1D-F67AE2080B11}"/>
              </a:ext>
            </a:extLst>
          </p:cNvPr>
          <p:cNvPicPr>
            <a:picLocks noChangeAspect="1"/>
          </p:cNvPicPr>
          <p:nvPr/>
        </p:nvPicPr>
        <p:blipFill>
          <a:blip r:embed="rId4"/>
          <a:stretch>
            <a:fillRect/>
          </a:stretch>
        </p:blipFill>
        <p:spPr>
          <a:xfrm>
            <a:off x="1510299" y="2444342"/>
            <a:ext cx="2003459" cy="481705"/>
          </a:xfrm>
          <a:prstGeom prst="rect">
            <a:avLst/>
          </a:prstGeom>
        </p:spPr>
      </p:pic>
      <p:sp>
        <p:nvSpPr>
          <p:cNvPr id="8" name="CuadroTexto 7">
            <a:extLst>
              <a:ext uri="{FF2B5EF4-FFF2-40B4-BE49-F238E27FC236}">
                <a16:creationId xmlns:a16="http://schemas.microsoft.com/office/drawing/2014/main" id="{B8D1E5BE-BF61-0D9E-0EF1-DB5398CE1D61}"/>
              </a:ext>
            </a:extLst>
          </p:cNvPr>
          <p:cNvSpPr txBox="1"/>
          <p:nvPr/>
        </p:nvSpPr>
        <p:spPr>
          <a:xfrm>
            <a:off x="5507373" y="3471246"/>
            <a:ext cx="2749471" cy="461665"/>
          </a:xfrm>
          <a:prstGeom prst="rect">
            <a:avLst/>
          </a:prstGeom>
          <a:noFill/>
        </p:spPr>
        <p:txBody>
          <a:bodyPr wrap="none" rtlCol="0">
            <a:spAutoFit/>
          </a:bodyPr>
          <a:lstStyle/>
          <a:p>
            <a:r>
              <a:rPr lang="es-AR" sz="2400" b="1" dirty="0">
                <a:solidFill>
                  <a:srgbClr val="FCC238"/>
                </a:solidFill>
                <a:latin typeface="Poppins" panose="00000500000000000000" pitchFamily="2" charset="0"/>
                <a:cs typeface="Poppins" panose="00000500000000000000" pitchFamily="2" charset="0"/>
              </a:rPr>
              <a:t>Entretenimiento</a:t>
            </a:r>
          </a:p>
        </p:txBody>
      </p:sp>
      <p:sp>
        <p:nvSpPr>
          <p:cNvPr id="9" name="CuadroTexto 8">
            <a:extLst>
              <a:ext uri="{FF2B5EF4-FFF2-40B4-BE49-F238E27FC236}">
                <a16:creationId xmlns:a16="http://schemas.microsoft.com/office/drawing/2014/main" id="{96EF2AF2-228A-2662-EFB2-DF970CB6515B}"/>
              </a:ext>
            </a:extLst>
          </p:cNvPr>
          <p:cNvSpPr txBox="1"/>
          <p:nvPr/>
        </p:nvSpPr>
        <p:spPr>
          <a:xfrm>
            <a:off x="1353820" y="3460779"/>
            <a:ext cx="2133918" cy="461665"/>
          </a:xfrm>
          <a:prstGeom prst="rect">
            <a:avLst/>
          </a:prstGeom>
          <a:noFill/>
        </p:spPr>
        <p:txBody>
          <a:bodyPr wrap="none" rtlCol="0">
            <a:spAutoFit/>
          </a:bodyPr>
          <a:lstStyle/>
          <a:p>
            <a:r>
              <a:rPr lang="es-AR" sz="2400" b="1" dirty="0">
                <a:solidFill>
                  <a:srgbClr val="FCC238"/>
                </a:solidFill>
                <a:latin typeface="Poppins" panose="00000500000000000000" pitchFamily="2" charset="0"/>
                <a:cs typeface="Poppins" panose="00000500000000000000" pitchFamily="2" charset="0"/>
              </a:rPr>
              <a:t>Información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BE115AD6-223B-C94D-8DDF-A2CF1C6FE124}"/>
            </a:ext>
          </a:extLst>
        </p:cNvPr>
        <p:cNvGrpSpPr/>
        <p:nvPr/>
      </p:nvGrpSpPr>
      <p:grpSpPr>
        <a:xfrm>
          <a:off x="0" y="0"/>
          <a:ext cx="0" cy="0"/>
          <a:chOff x="0" y="0"/>
          <a:chExt cx="0" cy="0"/>
        </a:xfrm>
      </p:grpSpPr>
      <p:sp>
        <p:nvSpPr>
          <p:cNvPr id="68" name="Google Shape;68;p15">
            <a:extLst>
              <a:ext uri="{FF2B5EF4-FFF2-40B4-BE49-F238E27FC236}">
                <a16:creationId xmlns:a16="http://schemas.microsoft.com/office/drawing/2014/main" id="{734B153A-63B7-6CEB-F97B-6B70E5BC8170}"/>
              </a:ext>
            </a:extLst>
          </p:cNvPr>
          <p:cNvSpPr txBox="1">
            <a:spLocks noGrp="1"/>
          </p:cNvSpPr>
          <p:nvPr>
            <p:ph type="ctrTitle"/>
          </p:nvPr>
        </p:nvSpPr>
        <p:spPr>
          <a:xfrm>
            <a:off x="462700" y="1004673"/>
            <a:ext cx="8520600" cy="1107965"/>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br>
              <a:rPr lang="es" sz="3000" b="1" dirty="0">
                <a:solidFill>
                  <a:srgbClr val="FCC238"/>
                </a:solidFill>
                <a:latin typeface="Poppins"/>
                <a:ea typeface="Poppins"/>
                <a:cs typeface="Poppins"/>
                <a:sym typeface="Poppins"/>
              </a:rPr>
            </a:br>
            <a:r>
              <a:rPr lang="es" sz="3000" b="1" dirty="0">
                <a:solidFill>
                  <a:srgbClr val="FCC238"/>
                </a:solidFill>
                <a:latin typeface="Poppins"/>
                <a:ea typeface="Poppins"/>
                <a:cs typeface="Poppins"/>
                <a:sym typeface="Poppins"/>
              </a:rPr>
              <a:t>MICRO IDENTIDADES</a:t>
            </a:r>
            <a:endParaRPr sz="3000" b="1" dirty="0">
              <a:solidFill>
                <a:srgbClr val="FCC238"/>
              </a:solidFill>
              <a:latin typeface="Poppins"/>
              <a:ea typeface="Poppins"/>
              <a:cs typeface="Poppins"/>
              <a:sym typeface="Poppins"/>
            </a:endParaRPr>
          </a:p>
        </p:txBody>
      </p:sp>
      <p:sp>
        <p:nvSpPr>
          <p:cNvPr id="5" name="Google Shape;63;p14">
            <a:extLst>
              <a:ext uri="{FF2B5EF4-FFF2-40B4-BE49-F238E27FC236}">
                <a16:creationId xmlns:a16="http://schemas.microsoft.com/office/drawing/2014/main" id="{81A1C287-03F6-8EA4-1081-04C9296D5843}"/>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2" name="Imagen 1">
            <a:extLst>
              <a:ext uri="{FF2B5EF4-FFF2-40B4-BE49-F238E27FC236}">
                <a16:creationId xmlns:a16="http://schemas.microsoft.com/office/drawing/2014/main" id="{F991FA98-1636-4D06-96D7-26DD125D9B6B}"/>
              </a:ext>
            </a:extLst>
          </p:cNvPr>
          <p:cNvPicPr>
            <a:picLocks noChangeAspect="1"/>
          </p:cNvPicPr>
          <p:nvPr/>
        </p:nvPicPr>
        <p:blipFill>
          <a:blip r:embed="rId3"/>
          <a:stretch>
            <a:fillRect/>
          </a:stretch>
        </p:blipFill>
        <p:spPr>
          <a:xfrm>
            <a:off x="4549911" y="1636869"/>
            <a:ext cx="4131389" cy="2682175"/>
          </a:xfrm>
          <a:prstGeom prst="rect">
            <a:avLst/>
          </a:prstGeom>
        </p:spPr>
      </p:pic>
      <p:pic>
        <p:nvPicPr>
          <p:cNvPr id="11" name="Imagen 10">
            <a:extLst>
              <a:ext uri="{FF2B5EF4-FFF2-40B4-BE49-F238E27FC236}">
                <a16:creationId xmlns:a16="http://schemas.microsoft.com/office/drawing/2014/main" id="{F2FA722B-576E-CA65-EDEB-EA67CFADB7DA}"/>
              </a:ext>
            </a:extLst>
          </p:cNvPr>
          <p:cNvPicPr>
            <a:picLocks noChangeAspect="1"/>
          </p:cNvPicPr>
          <p:nvPr/>
        </p:nvPicPr>
        <p:blipFill>
          <a:blip r:embed="rId4"/>
          <a:stretch>
            <a:fillRect/>
          </a:stretch>
        </p:blipFill>
        <p:spPr>
          <a:xfrm>
            <a:off x="1473311" y="2206292"/>
            <a:ext cx="2710271" cy="2597343"/>
          </a:xfrm>
          <a:prstGeom prst="rect">
            <a:avLst/>
          </a:prstGeom>
        </p:spPr>
      </p:pic>
      <p:pic>
        <p:nvPicPr>
          <p:cNvPr id="13" name="Imagen 12">
            <a:extLst>
              <a:ext uri="{FF2B5EF4-FFF2-40B4-BE49-F238E27FC236}">
                <a16:creationId xmlns:a16="http://schemas.microsoft.com/office/drawing/2014/main" id="{04BAAD08-40D9-9CFC-CA1E-9DEF5C80FD31}"/>
              </a:ext>
            </a:extLst>
          </p:cNvPr>
          <p:cNvPicPr>
            <a:picLocks noChangeAspect="1"/>
          </p:cNvPicPr>
          <p:nvPr/>
        </p:nvPicPr>
        <p:blipFill>
          <a:blip r:embed="rId5"/>
          <a:stretch>
            <a:fillRect/>
          </a:stretch>
        </p:blipFill>
        <p:spPr>
          <a:xfrm rot="5400000">
            <a:off x="4971530" y="-22742"/>
            <a:ext cx="1805588" cy="2054831"/>
          </a:xfrm>
          <a:prstGeom prst="rect">
            <a:avLst/>
          </a:prstGeom>
        </p:spPr>
      </p:pic>
    </p:spTree>
    <p:extLst>
      <p:ext uri="{BB962C8B-B14F-4D97-AF65-F5344CB8AC3E}">
        <p14:creationId xmlns:p14="http://schemas.microsoft.com/office/powerpoint/2010/main" val="410907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3CC154E5-AB9F-460B-C746-4BE8DD1F5DD4}"/>
            </a:ext>
          </a:extLst>
        </p:cNvPr>
        <p:cNvGrpSpPr/>
        <p:nvPr/>
      </p:nvGrpSpPr>
      <p:grpSpPr>
        <a:xfrm>
          <a:off x="0" y="0"/>
          <a:ext cx="0" cy="0"/>
          <a:chOff x="0" y="0"/>
          <a:chExt cx="0" cy="0"/>
        </a:xfrm>
      </p:grpSpPr>
      <p:sp>
        <p:nvSpPr>
          <p:cNvPr id="68" name="Google Shape;68;p15">
            <a:extLst>
              <a:ext uri="{FF2B5EF4-FFF2-40B4-BE49-F238E27FC236}">
                <a16:creationId xmlns:a16="http://schemas.microsoft.com/office/drawing/2014/main" id="{A88A8B72-4298-EE66-A3E0-638CB19911FE}"/>
              </a:ext>
            </a:extLst>
          </p:cNvPr>
          <p:cNvSpPr txBox="1">
            <a:spLocks noGrp="1"/>
          </p:cNvSpPr>
          <p:nvPr>
            <p:ph type="ctrTitle"/>
          </p:nvPr>
        </p:nvSpPr>
        <p:spPr>
          <a:xfrm>
            <a:off x="462700" y="1466138"/>
            <a:ext cx="8520600"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HOY</a:t>
            </a:r>
            <a:endParaRPr sz="3000" b="1" dirty="0">
              <a:solidFill>
                <a:srgbClr val="FCC238"/>
              </a:solidFill>
              <a:latin typeface="Poppins"/>
              <a:ea typeface="Poppins"/>
              <a:cs typeface="Poppins"/>
              <a:sym typeface="Poppins"/>
            </a:endParaRPr>
          </a:p>
        </p:txBody>
      </p:sp>
      <p:sp>
        <p:nvSpPr>
          <p:cNvPr id="5" name="Google Shape;63;p14">
            <a:extLst>
              <a:ext uri="{FF2B5EF4-FFF2-40B4-BE49-F238E27FC236}">
                <a16:creationId xmlns:a16="http://schemas.microsoft.com/office/drawing/2014/main" id="{F1C4957F-854F-2F04-768E-57BC2BF543FB}"/>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2" name="Imagen 1">
            <a:extLst>
              <a:ext uri="{FF2B5EF4-FFF2-40B4-BE49-F238E27FC236}">
                <a16:creationId xmlns:a16="http://schemas.microsoft.com/office/drawing/2014/main" id="{68C983B5-3B1C-6E7A-1CA0-12078B2ABB6F}"/>
              </a:ext>
            </a:extLst>
          </p:cNvPr>
          <p:cNvPicPr>
            <a:picLocks noChangeAspect="1"/>
          </p:cNvPicPr>
          <p:nvPr/>
        </p:nvPicPr>
        <p:blipFill>
          <a:blip r:embed="rId3"/>
          <a:stretch>
            <a:fillRect/>
          </a:stretch>
        </p:blipFill>
        <p:spPr>
          <a:xfrm>
            <a:off x="1848198" y="2112638"/>
            <a:ext cx="3244916" cy="1148560"/>
          </a:xfrm>
          <a:prstGeom prst="rect">
            <a:avLst/>
          </a:prstGeom>
        </p:spPr>
      </p:pic>
      <p:pic>
        <p:nvPicPr>
          <p:cNvPr id="3" name="Imagen 2">
            <a:extLst>
              <a:ext uri="{FF2B5EF4-FFF2-40B4-BE49-F238E27FC236}">
                <a16:creationId xmlns:a16="http://schemas.microsoft.com/office/drawing/2014/main" id="{633F28B7-68A6-CF87-0FAD-46AE2A115B5D}"/>
              </a:ext>
            </a:extLst>
          </p:cNvPr>
          <p:cNvPicPr>
            <a:picLocks noChangeAspect="1"/>
          </p:cNvPicPr>
          <p:nvPr/>
        </p:nvPicPr>
        <p:blipFill>
          <a:blip r:embed="rId4"/>
          <a:stretch>
            <a:fillRect/>
          </a:stretch>
        </p:blipFill>
        <p:spPr>
          <a:xfrm>
            <a:off x="359125" y="2550386"/>
            <a:ext cx="1519951" cy="365452"/>
          </a:xfrm>
          <a:prstGeom prst="rect">
            <a:avLst/>
          </a:prstGeom>
        </p:spPr>
      </p:pic>
      <p:pic>
        <p:nvPicPr>
          <p:cNvPr id="4" name="Imagen 3">
            <a:extLst>
              <a:ext uri="{FF2B5EF4-FFF2-40B4-BE49-F238E27FC236}">
                <a16:creationId xmlns:a16="http://schemas.microsoft.com/office/drawing/2014/main" id="{DAB41C2B-4334-466C-3682-B99370AC19DA}"/>
              </a:ext>
            </a:extLst>
          </p:cNvPr>
          <p:cNvPicPr>
            <a:picLocks noChangeAspect="1"/>
          </p:cNvPicPr>
          <p:nvPr/>
        </p:nvPicPr>
        <p:blipFill>
          <a:blip r:embed="rId5"/>
          <a:stretch>
            <a:fillRect/>
          </a:stretch>
        </p:blipFill>
        <p:spPr>
          <a:xfrm rot="19916916" flipH="1">
            <a:off x="5436542" y="1493045"/>
            <a:ext cx="3998098" cy="2845585"/>
          </a:xfrm>
          <a:prstGeom prst="rect">
            <a:avLst/>
          </a:prstGeom>
        </p:spPr>
      </p:pic>
      <p:sp>
        <p:nvSpPr>
          <p:cNvPr id="10" name="CuadroTexto 9">
            <a:extLst>
              <a:ext uri="{FF2B5EF4-FFF2-40B4-BE49-F238E27FC236}">
                <a16:creationId xmlns:a16="http://schemas.microsoft.com/office/drawing/2014/main" id="{186BAA34-1A4F-B68A-CF53-83C727E4361D}"/>
              </a:ext>
            </a:extLst>
          </p:cNvPr>
          <p:cNvSpPr txBox="1"/>
          <p:nvPr/>
        </p:nvSpPr>
        <p:spPr>
          <a:xfrm>
            <a:off x="4658978" y="3570554"/>
            <a:ext cx="3912782" cy="707886"/>
          </a:xfrm>
          <a:prstGeom prst="rect">
            <a:avLst/>
          </a:prstGeom>
          <a:noFill/>
        </p:spPr>
        <p:txBody>
          <a:bodyPr wrap="square" rtlCol="0">
            <a:spAutoFit/>
          </a:bodyPr>
          <a:lstStyle/>
          <a:p>
            <a:pPr algn="ctr"/>
            <a:r>
              <a:rPr lang="es-AR" sz="2800" b="1" dirty="0">
                <a:solidFill>
                  <a:srgbClr val="FCC238"/>
                </a:solidFill>
                <a:latin typeface="Poppins" panose="00000500000000000000" pitchFamily="2" charset="0"/>
                <a:cs typeface="Poppins" panose="00000500000000000000" pitchFamily="2" charset="0"/>
              </a:rPr>
              <a:t>Distracción</a:t>
            </a:r>
          </a:p>
          <a:p>
            <a:pPr algn="ctr"/>
            <a:r>
              <a:rPr lang="en-US" sz="1200" b="1" i="0" dirty="0" err="1">
                <a:solidFill>
                  <a:srgbClr val="FCC238"/>
                </a:solidFill>
                <a:effectLst/>
                <a:latin typeface="Poppins" panose="00000500000000000000" pitchFamily="2" charset="0"/>
                <a:cs typeface="Poppins" panose="00000500000000000000" pitchFamily="2" charset="0"/>
              </a:rPr>
              <a:t>Deslizar</a:t>
            </a:r>
            <a:r>
              <a:rPr lang="en-US" sz="1200" b="1" i="0" dirty="0">
                <a:solidFill>
                  <a:srgbClr val="FCC238"/>
                </a:solidFill>
                <a:effectLst/>
                <a:latin typeface="Poppins" panose="00000500000000000000" pitchFamily="2" charset="0"/>
                <a:cs typeface="Poppins" panose="00000500000000000000" pitchFamily="2" charset="0"/>
              </a:rPr>
              <a:t> o </a:t>
            </a:r>
            <a:r>
              <a:rPr lang="en-US" sz="1200" b="1" i="0" dirty="0" err="1">
                <a:solidFill>
                  <a:srgbClr val="FCC238"/>
                </a:solidFill>
                <a:effectLst/>
                <a:latin typeface="Poppins" panose="00000500000000000000" pitchFamily="2" charset="0"/>
                <a:cs typeface="Poppins" panose="00000500000000000000" pitchFamily="2" charset="0"/>
              </a:rPr>
              <a:t>escrolear</a:t>
            </a:r>
            <a:r>
              <a:rPr lang="en-US" sz="1200" b="1" i="0" dirty="0">
                <a:solidFill>
                  <a:srgbClr val="FCC238"/>
                </a:solidFill>
                <a:effectLst/>
                <a:latin typeface="Poppins" panose="00000500000000000000" pitchFamily="2" charset="0"/>
                <a:cs typeface="Poppins" panose="00000500000000000000" pitchFamily="2" charset="0"/>
              </a:rPr>
              <a:t> </a:t>
            </a:r>
            <a:r>
              <a:rPr lang="en-US" sz="1200" b="1" i="0" dirty="0" err="1">
                <a:solidFill>
                  <a:srgbClr val="FCC238"/>
                </a:solidFill>
                <a:effectLst/>
                <a:latin typeface="Poppins" panose="00000500000000000000" pitchFamily="2" charset="0"/>
                <a:cs typeface="Poppins" panose="00000500000000000000" pitchFamily="2" charset="0"/>
              </a:rPr>
              <a:t>contenido</a:t>
            </a:r>
            <a:endParaRPr lang="es-AR" sz="1200" b="1" dirty="0">
              <a:solidFill>
                <a:srgbClr val="FCC238"/>
              </a:solidFill>
              <a:latin typeface="Poppins" panose="00000500000000000000" pitchFamily="2" charset="0"/>
              <a:cs typeface="Poppins" panose="00000500000000000000" pitchFamily="2" charset="0"/>
            </a:endParaRPr>
          </a:p>
        </p:txBody>
      </p:sp>
      <p:sp>
        <p:nvSpPr>
          <p:cNvPr id="11" name="CuadroTexto 10">
            <a:extLst>
              <a:ext uri="{FF2B5EF4-FFF2-40B4-BE49-F238E27FC236}">
                <a16:creationId xmlns:a16="http://schemas.microsoft.com/office/drawing/2014/main" id="{C8991183-94EF-DF4D-9E95-7B6DE51BD675}"/>
              </a:ext>
            </a:extLst>
          </p:cNvPr>
          <p:cNvSpPr txBox="1"/>
          <p:nvPr/>
        </p:nvSpPr>
        <p:spPr>
          <a:xfrm>
            <a:off x="2514110" y="3593977"/>
            <a:ext cx="2326278" cy="400110"/>
          </a:xfrm>
          <a:prstGeom prst="rect">
            <a:avLst/>
          </a:prstGeom>
          <a:noFill/>
        </p:spPr>
        <p:txBody>
          <a:bodyPr wrap="none" rtlCol="0">
            <a:spAutoFit/>
          </a:bodyPr>
          <a:lstStyle/>
          <a:p>
            <a:r>
              <a:rPr lang="es-AR" sz="2000" b="1" dirty="0">
                <a:solidFill>
                  <a:srgbClr val="FCC238"/>
                </a:solidFill>
                <a:latin typeface="Poppins" panose="00000500000000000000" pitchFamily="2" charset="0"/>
                <a:cs typeface="Poppins" panose="00000500000000000000" pitchFamily="2" charset="0"/>
              </a:rPr>
              <a:t>Entretenimiento</a:t>
            </a:r>
          </a:p>
        </p:txBody>
      </p:sp>
      <p:sp>
        <p:nvSpPr>
          <p:cNvPr id="12" name="CuadroTexto 11">
            <a:extLst>
              <a:ext uri="{FF2B5EF4-FFF2-40B4-BE49-F238E27FC236}">
                <a16:creationId xmlns:a16="http://schemas.microsoft.com/office/drawing/2014/main" id="{0D994C36-29FD-EA4A-15AE-15EB70A0487F}"/>
              </a:ext>
            </a:extLst>
          </p:cNvPr>
          <p:cNvSpPr txBox="1"/>
          <p:nvPr/>
        </p:nvSpPr>
        <p:spPr>
          <a:xfrm>
            <a:off x="290155" y="3593977"/>
            <a:ext cx="1811714" cy="400110"/>
          </a:xfrm>
          <a:prstGeom prst="rect">
            <a:avLst/>
          </a:prstGeom>
          <a:noFill/>
        </p:spPr>
        <p:txBody>
          <a:bodyPr wrap="none" rtlCol="0">
            <a:spAutoFit/>
          </a:bodyPr>
          <a:lstStyle/>
          <a:p>
            <a:r>
              <a:rPr lang="es-AR" sz="2000" b="1" dirty="0">
                <a:solidFill>
                  <a:srgbClr val="FCC238"/>
                </a:solidFill>
                <a:latin typeface="Poppins" panose="00000500000000000000" pitchFamily="2" charset="0"/>
                <a:cs typeface="Poppins" panose="00000500000000000000" pitchFamily="2" charset="0"/>
              </a:rPr>
              <a:t>Información</a:t>
            </a:r>
          </a:p>
        </p:txBody>
      </p:sp>
    </p:spTree>
    <p:extLst>
      <p:ext uri="{BB962C8B-B14F-4D97-AF65-F5344CB8AC3E}">
        <p14:creationId xmlns:p14="http://schemas.microsoft.com/office/powerpoint/2010/main" val="3944281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F43526C7-7944-4702-3B85-E0880BD5826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56A044B8-1413-7887-96E3-840EEA8883C2}"/>
              </a:ext>
            </a:extLst>
          </p:cNvPr>
          <p:cNvPicPr>
            <a:picLocks noChangeAspect="1"/>
          </p:cNvPicPr>
          <p:nvPr/>
        </p:nvPicPr>
        <p:blipFill>
          <a:blip r:embed="rId3"/>
          <a:stretch>
            <a:fillRect/>
          </a:stretch>
        </p:blipFill>
        <p:spPr>
          <a:xfrm>
            <a:off x="4368935" y="1348297"/>
            <a:ext cx="3581695" cy="3795203"/>
          </a:xfrm>
          <a:prstGeom prst="rect">
            <a:avLst/>
          </a:prstGeom>
        </p:spPr>
      </p:pic>
      <p:sp>
        <p:nvSpPr>
          <p:cNvPr id="14" name="Google Shape;68;p15">
            <a:extLst>
              <a:ext uri="{FF2B5EF4-FFF2-40B4-BE49-F238E27FC236}">
                <a16:creationId xmlns:a16="http://schemas.microsoft.com/office/drawing/2014/main" id="{0E479BB0-94CE-0C9F-6A0E-904DC7710882}"/>
              </a:ext>
            </a:extLst>
          </p:cNvPr>
          <p:cNvSpPr txBox="1">
            <a:spLocks/>
          </p:cNvSpPr>
          <p:nvPr/>
        </p:nvSpPr>
        <p:spPr>
          <a:xfrm rot="21085855">
            <a:off x="1796034" y="2869022"/>
            <a:ext cx="7970679" cy="1954351"/>
          </a:xfrm>
          <a:prstGeom prst="rect">
            <a:avLst/>
          </a:prstGeom>
          <a:noFill/>
          <a:ln>
            <a:noFill/>
          </a:ln>
        </p:spPr>
        <p:txBody>
          <a:bodyPr spcFirstLastPara="1" wrap="square" lIns="91425" tIns="91425" rIns="91425" bIns="91425" anchor="b"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buSzPts val="990"/>
            </a:pPr>
            <a:r>
              <a:rPr lang="es-AR" sz="11500" b="1" dirty="0">
                <a:solidFill>
                  <a:srgbClr val="9FAEC5"/>
                </a:solidFill>
                <a:latin typeface="Viner Hand ITC" panose="03070502030502020203" pitchFamily="66" charset="0"/>
                <a:ea typeface="Poppins"/>
                <a:cs typeface="MV Boli" panose="02000500030200090000" pitchFamily="2" charset="0"/>
                <a:sym typeface="Poppins"/>
              </a:rPr>
              <a:t>PLACER</a:t>
            </a:r>
          </a:p>
        </p:txBody>
      </p:sp>
      <p:sp>
        <p:nvSpPr>
          <p:cNvPr id="68" name="Google Shape;68;p15">
            <a:extLst>
              <a:ext uri="{FF2B5EF4-FFF2-40B4-BE49-F238E27FC236}">
                <a16:creationId xmlns:a16="http://schemas.microsoft.com/office/drawing/2014/main" id="{B3194BB9-336F-77EB-A9D5-8B7A36B734FD}"/>
              </a:ext>
            </a:extLst>
          </p:cNvPr>
          <p:cNvSpPr txBox="1">
            <a:spLocks noGrp="1"/>
          </p:cNvSpPr>
          <p:nvPr>
            <p:ph type="ctrTitle"/>
          </p:nvPr>
        </p:nvSpPr>
        <p:spPr>
          <a:xfrm>
            <a:off x="462700" y="1466138"/>
            <a:ext cx="8520600"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DOPAMINA</a:t>
            </a:r>
            <a:endParaRPr sz="3000" b="1" dirty="0">
              <a:solidFill>
                <a:srgbClr val="FCC238"/>
              </a:solidFill>
              <a:latin typeface="Poppins"/>
              <a:ea typeface="Poppins"/>
              <a:cs typeface="Poppins"/>
              <a:sym typeface="Poppins"/>
            </a:endParaRPr>
          </a:p>
        </p:txBody>
      </p:sp>
      <p:sp>
        <p:nvSpPr>
          <p:cNvPr id="5" name="Google Shape;63;p14">
            <a:extLst>
              <a:ext uri="{FF2B5EF4-FFF2-40B4-BE49-F238E27FC236}">
                <a16:creationId xmlns:a16="http://schemas.microsoft.com/office/drawing/2014/main" id="{4EF9D13F-840F-FA1F-4400-673394819B8D}"/>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9" name="Imagen 8">
            <a:extLst>
              <a:ext uri="{FF2B5EF4-FFF2-40B4-BE49-F238E27FC236}">
                <a16:creationId xmlns:a16="http://schemas.microsoft.com/office/drawing/2014/main" id="{249EF371-DFBD-985A-309D-B4596DA2A9E6}"/>
              </a:ext>
            </a:extLst>
          </p:cNvPr>
          <p:cNvPicPr>
            <a:picLocks noChangeAspect="1"/>
          </p:cNvPicPr>
          <p:nvPr/>
        </p:nvPicPr>
        <p:blipFill>
          <a:blip r:embed="rId4"/>
          <a:stretch>
            <a:fillRect/>
          </a:stretch>
        </p:blipFill>
        <p:spPr>
          <a:xfrm>
            <a:off x="2673291" y="3246492"/>
            <a:ext cx="2132636" cy="1897008"/>
          </a:xfrm>
          <a:prstGeom prst="rect">
            <a:avLst/>
          </a:prstGeom>
        </p:spPr>
      </p:pic>
      <p:sp>
        <p:nvSpPr>
          <p:cNvPr id="13" name="CuadroTexto 12">
            <a:extLst>
              <a:ext uri="{FF2B5EF4-FFF2-40B4-BE49-F238E27FC236}">
                <a16:creationId xmlns:a16="http://schemas.microsoft.com/office/drawing/2014/main" id="{C01ED8FE-4CAA-F4E3-0550-F436F2B1BF55}"/>
              </a:ext>
            </a:extLst>
          </p:cNvPr>
          <p:cNvSpPr txBox="1"/>
          <p:nvPr/>
        </p:nvSpPr>
        <p:spPr>
          <a:xfrm>
            <a:off x="429761" y="1918562"/>
            <a:ext cx="4591689" cy="1600438"/>
          </a:xfrm>
          <a:prstGeom prst="rect">
            <a:avLst/>
          </a:prstGeom>
          <a:noFill/>
        </p:spPr>
        <p:txBody>
          <a:bodyPr wrap="square" rtlCol="0">
            <a:spAutoFit/>
          </a:bodyPr>
          <a:lstStyle/>
          <a:p>
            <a:r>
              <a:rPr lang="es-MX" dirty="0">
                <a:solidFill>
                  <a:srgbClr val="EEF0FF"/>
                </a:solidFill>
                <a:latin typeface="Google Sans"/>
              </a:rPr>
              <a:t>s</a:t>
            </a:r>
            <a:r>
              <a:rPr lang="es-MX" b="0" i="0" dirty="0">
                <a:solidFill>
                  <a:srgbClr val="EEF0FF"/>
                </a:solidFill>
                <a:effectLst/>
                <a:latin typeface="Google Sans"/>
              </a:rPr>
              <a:t>ustancia química que actúa como neurotransmisor, es decir, transporta señales entre las células nerviosas y el organismo. Es una molécula que se produce de forma natural en el cerebro y está relacionada con muchas funciones importantes, como el control del movimiento, la memoria, el aprendizaje, el placer, la motivación, la toma de decisiones, la sexualidad y el deseo.</a:t>
            </a:r>
            <a:endParaRPr lang="es-AR" dirty="0"/>
          </a:p>
        </p:txBody>
      </p:sp>
    </p:spTree>
    <p:extLst>
      <p:ext uri="{BB962C8B-B14F-4D97-AF65-F5344CB8AC3E}">
        <p14:creationId xmlns:p14="http://schemas.microsoft.com/office/powerpoint/2010/main" val="2980199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ABD2BB5C-6C95-C409-C5B6-9F6B2C6A37BA}"/>
            </a:ext>
          </a:extLst>
        </p:cNvPr>
        <p:cNvGrpSpPr/>
        <p:nvPr/>
      </p:nvGrpSpPr>
      <p:grpSpPr>
        <a:xfrm>
          <a:off x="0" y="0"/>
          <a:ext cx="0" cy="0"/>
          <a:chOff x="0" y="0"/>
          <a:chExt cx="0" cy="0"/>
        </a:xfrm>
      </p:grpSpPr>
      <p:sp>
        <p:nvSpPr>
          <p:cNvPr id="68" name="Google Shape;68;p15">
            <a:extLst>
              <a:ext uri="{FF2B5EF4-FFF2-40B4-BE49-F238E27FC236}">
                <a16:creationId xmlns:a16="http://schemas.microsoft.com/office/drawing/2014/main" id="{5C650F63-E89A-81F4-63F3-48A4FC8F9E18}"/>
              </a:ext>
            </a:extLst>
          </p:cNvPr>
          <p:cNvSpPr txBox="1">
            <a:spLocks noGrp="1"/>
          </p:cNvSpPr>
          <p:nvPr>
            <p:ph type="ctrTitle"/>
          </p:nvPr>
        </p:nvSpPr>
        <p:spPr>
          <a:xfrm>
            <a:off x="462700" y="1466138"/>
            <a:ext cx="8520600"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MAÑANA(?)</a:t>
            </a:r>
            <a:endParaRPr sz="3000" b="1" dirty="0">
              <a:solidFill>
                <a:srgbClr val="FCC238"/>
              </a:solidFill>
              <a:latin typeface="Poppins"/>
              <a:ea typeface="Poppins"/>
              <a:cs typeface="Poppins"/>
              <a:sym typeface="Poppins"/>
            </a:endParaRPr>
          </a:p>
        </p:txBody>
      </p:sp>
      <p:sp>
        <p:nvSpPr>
          <p:cNvPr id="5" name="Google Shape;63;p14">
            <a:extLst>
              <a:ext uri="{FF2B5EF4-FFF2-40B4-BE49-F238E27FC236}">
                <a16:creationId xmlns:a16="http://schemas.microsoft.com/office/drawing/2014/main" id="{ED4579C0-3BF2-93B4-3676-F1C88B9032AD}"/>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sp>
        <p:nvSpPr>
          <p:cNvPr id="10" name="CuadroTexto 9">
            <a:extLst>
              <a:ext uri="{FF2B5EF4-FFF2-40B4-BE49-F238E27FC236}">
                <a16:creationId xmlns:a16="http://schemas.microsoft.com/office/drawing/2014/main" id="{04A01EBE-A345-1C8F-091F-380B0A8C9B0D}"/>
              </a:ext>
            </a:extLst>
          </p:cNvPr>
          <p:cNvSpPr txBox="1"/>
          <p:nvPr/>
        </p:nvSpPr>
        <p:spPr>
          <a:xfrm>
            <a:off x="2842697" y="3089906"/>
            <a:ext cx="2469720" cy="307777"/>
          </a:xfrm>
          <a:prstGeom prst="rect">
            <a:avLst/>
          </a:prstGeom>
          <a:noFill/>
        </p:spPr>
        <p:txBody>
          <a:bodyPr wrap="square" rtlCol="0">
            <a:spAutoFit/>
          </a:bodyPr>
          <a:lstStyle/>
          <a:p>
            <a:pPr algn="ctr"/>
            <a:r>
              <a:rPr lang="es-AR" b="1" dirty="0">
                <a:solidFill>
                  <a:srgbClr val="FCC238"/>
                </a:solidFill>
                <a:latin typeface="Poppins" panose="00000500000000000000" pitchFamily="2" charset="0"/>
                <a:cs typeface="Poppins" panose="00000500000000000000" pitchFamily="2" charset="0"/>
              </a:rPr>
              <a:t>Distracción</a:t>
            </a:r>
          </a:p>
        </p:txBody>
      </p:sp>
      <p:sp>
        <p:nvSpPr>
          <p:cNvPr id="11" name="CuadroTexto 10">
            <a:extLst>
              <a:ext uri="{FF2B5EF4-FFF2-40B4-BE49-F238E27FC236}">
                <a16:creationId xmlns:a16="http://schemas.microsoft.com/office/drawing/2014/main" id="{A45C15B9-E2C0-641C-1C6D-0B48F544946B}"/>
              </a:ext>
            </a:extLst>
          </p:cNvPr>
          <p:cNvSpPr txBox="1"/>
          <p:nvPr/>
        </p:nvSpPr>
        <p:spPr>
          <a:xfrm>
            <a:off x="1559559" y="3115462"/>
            <a:ext cx="1678665" cy="307777"/>
          </a:xfrm>
          <a:prstGeom prst="rect">
            <a:avLst/>
          </a:prstGeom>
          <a:noFill/>
        </p:spPr>
        <p:txBody>
          <a:bodyPr wrap="none" rtlCol="0">
            <a:spAutoFit/>
          </a:bodyPr>
          <a:lstStyle/>
          <a:p>
            <a:r>
              <a:rPr lang="es-AR" b="1" dirty="0">
                <a:solidFill>
                  <a:srgbClr val="FCC238"/>
                </a:solidFill>
                <a:latin typeface="Poppins" panose="00000500000000000000" pitchFamily="2" charset="0"/>
                <a:cs typeface="Poppins" panose="00000500000000000000" pitchFamily="2" charset="0"/>
              </a:rPr>
              <a:t>Entretenimiento</a:t>
            </a:r>
          </a:p>
        </p:txBody>
      </p:sp>
      <p:sp>
        <p:nvSpPr>
          <p:cNvPr id="12" name="CuadroTexto 11">
            <a:extLst>
              <a:ext uri="{FF2B5EF4-FFF2-40B4-BE49-F238E27FC236}">
                <a16:creationId xmlns:a16="http://schemas.microsoft.com/office/drawing/2014/main" id="{087BB84C-0AAA-87D0-C136-1C3E7FE2950E}"/>
              </a:ext>
            </a:extLst>
          </p:cNvPr>
          <p:cNvSpPr txBox="1"/>
          <p:nvPr/>
        </p:nvSpPr>
        <p:spPr>
          <a:xfrm>
            <a:off x="116488" y="3111908"/>
            <a:ext cx="1321196" cy="307777"/>
          </a:xfrm>
          <a:prstGeom prst="rect">
            <a:avLst/>
          </a:prstGeom>
          <a:noFill/>
        </p:spPr>
        <p:txBody>
          <a:bodyPr wrap="none" rtlCol="0">
            <a:spAutoFit/>
          </a:bodyPr>
          <a:lstStyle/>
          <a:p>
            <a:r>
              <a:rPr lang="es-AR" b="1" dirty="0">
                <a:solidFill>
                  <a:srgbClr val="FCC238"/>
                </a:solidFill>
                <a:latin typeface="Poppins" panose="00000500000000000000" pitchFamily="2" charset="0"/>
                <a:cs typeface="Poppins" panose="00000500000000000000" pitchFamily="2" charset="0"/>
              </a:rPr>
              <a:t>Información</a:t>
            </a:r>
          </a:p>
        </p:txBody>
      </p:sp>
      <p:pic>
        <p:nvPicPr>
          <p:cNvPr id="6" name="Imagen 5">
            <a:extLst>
              <a:ext uri="{FF2B5EF4-FFF2-40B4-BE49-F238E27FC236}">
                <a16:creationId xmlns:a16="http://schemas.microsoft.com/office/drawing/2014/main" id="{F2094167-D5EE-E046-B77E-63FEC0048371}"/>
              </a:ext>
            </a:extLst>
          </p:cNvPr>
          <p:cNvPicPr>
            <a:picLocks noChangeAspect="1"/>
          </p:cNvPicPr>
          <p:nvPr/>
        </p:nvPicPr>
        <p:blipFill>
          <a:blip r:embed="rId3"/>
          <a:stretch>
            <a:fillRect/>
          </a:stretch>
        </p:blipFill>
        <p:spPr>
          <a:xfrm rot="19916916" flipH="1">
            <a:off x="3399446" y="2025761"/>
            <a:ext cx="1893634" cy="1347765"/>
          </a:xfrm>
          <a:prstGeom prst="rect">
            <a:avLst/>
          </a:prstGeom>
        </p:spPr>
      </p:pic>
      <p:pic>
        <p:nvPicPr>
          <p:cNvPr id="7" name="Imagen 6">
            <a:extLst>
              <a:ext uri="{FF2B5EF4-FFF2-40B4-BE49-F238E27FC236}">
                <a16:creationId xmlns:a16="http://schemas.microsoft.com/office/drawing/2014/main" id="{075056D2-F9A0-C773-EF9C-AA3E0C6405E2}"/>
              </a:ext>
            </a:extLst>
          </p:cNvPr>
          <p:cNvPicPr>
            <a:picLocks noChangeAspect="1"/>
          </p:cNvPicPr>
          <p:nvPr/>
        </p:nvPicPr>
        <p:blipFill>
          <a:blip r:embed="rId4"/>
          <a:stretch>
            <a:fillRect/>
          </a:stretch>
        </p:blipFill>
        <p:spPr>
          <a:xfrm>
            <a:off x="1676746" y="2351386"/>
            <a:ext cx="1337779" cy="473516"/>
          </a:xfrm>
          <a:prstGeom prst="rect">
            <a:avLst/>
          </a:prstGeom>
        </p:spPr>
      </p:pic>
      <p:pic>
        <p:nvPicPr>
          <p:cNvPr id="8" name="Imagen 7">
            <a:extLst>
              <a:ext uri="{FF2B5EF4-FFF2-40B4-BE49-F238E27FC236}">
                <a16:creationId xmlns:a16="http://schemas.microsoft.com/office/drawing/2014/main" id="{6A23112B-8FEA-F739-E920-BB9F32ACC4A3}"/>
              </a:ext>
            </a:extLst>
          </p:cNvPr>
          <p:cNvPicPr>
            <a:picLocks noChangeAspect="1"/>
          </p:cNvPicPr>
          <p:nvPr/>
        </p:nvPicPr>
        <p:blipFill>
          <a:blip r:embed="rId5"/>
          <a:stretch>
            <a:fillRect/>
          </a:stretch>
        </p:blipFill>
        <p:spPr>
          <a:xfrm>
            <a:off x="572240" y="2588144"/>
            <a:ext cx="590768" cy="142042"/>
          </a:xfrm>
          <a:prstGeom prst="rect">
            <a:avLst/>
          </a:prstGeom>
        </p:spPr>
      </p:pic>
      <p:pic>
        <p:nvPicPr>
          <p:cNvPr id="9" name="Imagen 8">
            <a:extLst>
              <a:ext uri="{FF2B5EF4-FFF2-40B4-BE49-F238E27FC236}">
                <a16:creationId xmlns:a16="http://schemas.microsoft.com/office/drawing/2014/main" id="{D5340A28-B29C-97A3-0B38-FAC69E43EA13}"/>
              </a:ext>
            </a:extLst>
          </p:cNvPr>
          <p:cNvPicPr>
            <a:picLocks noChangeAspect="1"/>
          </p:cNvPicPr>
          <p:nvPr/>
        </p:nvPicPr>
        <p:blipFill>
          <a:blip r:embed="rId6"/>
          <a:stretch>
            <a:fillRect/>
          </a:stretch>
        </p:blipFill>
        <p:spPr>
          <a:xfrm>
            <a:off x="4961344" y="1813335"/>
            <a:ext cx="4759437" cy="1804620"/>
          </a:xfrm>
          <a:prstGeom prst="rect">
            <a:avLst/>
          </a:prstGeom>
        </p:spPr>
      </p:pic>
      <p:sp>
        <p:nvSpPr>
          <p:cNvPr id="13" name="CuadroTexto 12">
            <a:extLst>
              <a:ext uri="{FF2B5EF4-FFF2-40B4-BE49-F238E27FC236}">
                <a16:creationId xmlns:a16="http://schemas.microsoft.com/office/drawing/2014/main" id="{61D53567-2FC3-5875-3EB7-42A88E345ABF}"/>
              </a:ext>
            </a:extLst>
          </p:cNvPr>
          <p:cNvSpPr txBox="1"/>
          <p:nvPr/>
        </p:nvSpPr>
        <p:spPr>
          <a:xfrm>
            <a:off x="5312417" y="3155602"/>
            <a:ext cx="3316935" cy="400110"/>
          </a:xfrm>
          <a:prstGeom prst="rect">
            <a:avLst/>
          </a:prstGeom>
          <a:noFill/>
        </p:spPr>
        <p:txBody>
          <a:bodyPr wrap="none" rtlCol="0">
            <a:spAutoFit/>
          </a:bodyPr>
          <a:lstStyle/>
          <a:p>
            <a:pPr algn="ctr"/>
            <a:r>
              <a:rPr lang="es-AR" sz="2000" b="1" dirty="0">
                <a:solidFill>
                  <a:srgbClr val="FCC238"/>
                </a:solidFill>
                <a:latin typeface="Poppins" panose="00000500000000000000" pitchFamily="2" charset="0"/>
                <a:cs typeface="Poppins" panose="00000500000000000000" pitchFamily="2" charset="0"/>
              </a:rPr>
              <a:t>Adicción a la dopamina</a:t>
            </a:r>
          </a:p>
        </p:txBody>
      </p:sp>
    </p:spTree>
    <p:extLst>
      <p:ext uri="{BB962C8B-B14F-4D97-AF65-F5344CB8AC3E}">
        <p14:creationId xmlns:p14="http://schemas.microsoft.com/office/powerpoint/2010/main" val="3935559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6" name="Google Shape;76;p16"/>
          <p:cNvSpPr txBox="1">
            <a:spLocks noGrp="1"/>
          </p:cNvSpPr>
          <p:nvPr>
            <p:ph type="ctrTitle"/>
          </p:nvPr>
        </p:nvSpPr>
        <p:spPr>
          <a:xfrm>
            <a:off x="462700" y="1466138"/>
            <a:ext cx="8520600"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Cambios</a:t>
            </a:r>
            <a:endParaRPr sz="3000" b="1" dirty="0">
              <a:solidFill>
                <a:srgbClr val="FCC238"/>
              </a:solidFill>
              <a:latin typeface="Poppins"/>
              <a:ea typeface="Poppins"/>
              <a:cs typeface="Poppins"/>
              <a:sym typeface="Poppins"/>
            </a:endParaRPr>
          </a:p>
        </p:txBody>
      </p:sp>
      <p:sp>
        <p:nvSpPr>
          <p:cNvPr id="4" name="Google Shape;63;p14">
            <a:extLst>
              <a:ext uri="{FF2B5EF4-FFF2-40B4-BE49-F238E27FC236}">
                <a16:creationId xmlns:a16="http://schemas.microsoft.com/office/drawing/2014/main" id="{AA56B3FE-4BD4-9403-1493-BAC021E3AE06}"/>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37" name="Imagen 36">
            <a:extLst>
              <a:ext uri="{FF2B5EF4-FFF2-40B4-BE49-F238E27FC236}">
                <a16:creationId xmlns:a16="http://schemas.microsoft.com/office/drawing/2014/main" id="{FA817BFF-9A9E-FC32-E9DE-F7B5A1B696D9}"/>
              </a:ext>
            </a:extLst>
          </p:cNvPr>
          <p:cNvPicPr>
            <a:picLocks noChangeAspect="1"/>
          </p:cNvPicPr>
          <p:nvPr/>
        </p:nvPicPr>
        <p:blipFill>
          <a:blip r:embed="rId3"/>
          <a:stretch>
            <a:fillRect/>
          </a:stretch>
        </p:blipFill>
        <p:spPr>
          <a:xfrm>
            <a:off x="1177872" y="1531037"/>
            <a:ext cx="6788256" cy="361246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
          <a:extLst>
            <a:ext uri="{FF2B5EF4-FFF2-40B4-BE49-F238E27FC236}">
              <a16:creationId xmlns:a16="http://schemas.microsoft.com/office/drawing/2014/main" id="{1FF26133-7400-0C50-9FB6-2365F72BB56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FD6B81B-3EB0-D961-5BB1-E3640C4F1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0044"/>
            <a:ext cx="9144000" cy="4293456"/>
          </a:xfrm>
          <a:prstGeom prst="rect">
            <a:avLst/>
          </a:prstGeom>
        </p:spPr>
      </p:pic>
      <p:sp>
        <p:nvSpPr>
          <p:cNvPr id="76" name="Google Shape;76;p16">
            <a:extLst>
              <a:ext uri="{FF2B5EF4-FFF2-40B4-BE49-F238E27FC236}">
                <a16:creationId xmlns:a16="http://schemas.microsoft.com/office/drawing/2014/main" id="{5833F0FC-DAEF-DE83-6D7F-0907181D4620}"/>
              </a:ext>
            </a:extLst>
          </p:cNvPr>
          <p:cNvSpPr txBox="1">
            <a:spLocks noGrp="1"/>
          </p:cNvSpPr>
          <p:nvPr>
            <p:ph type="ctrTitle"/>
          </p:nvPr>
        </p:nvSpPr>
        <p:spPr>
          <a:xfrm>
            <a:off x="462700" y="1466138"/>
            <a:ext cx="8520600" cy="646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3000" b="1" dirty="0">
                <a:solidFill>
                  <a:srgbClr val="FCC238"/>
                </a:solidFill>
                <a:latin typeface="Poppins"/>
                <a:ea typeface="Poppins"/>
                <a:cs typeface="Poppins"/>
                <a:sym typeface="Poppins"/>
              </a:rPr>
              <a:t>CASO TESTIGO</a:t>
            </a:r>
            <a:endParaRPr sz="3000" b="1" dirty="0">
              <a:solidFill>
                <a:srgbClr val="FCC238"/>
              </a:solidFill>
              <a:latin typeface="Poppins"/>
              <a:ea typeface="Poppins"/>
              <a:cs typeface="Poppins"/>
              <a:sym typeface="Poppins"/>
            </a:endParaRPr>
          </a:p>
        </p:txBody>
      </p:sp>
      <p:sp>
        <p:nvSpPr>
          <p:cNvPr id="4" name="Google Shape;63;p14">
            <a:extLst>
              <a:ext uri="{FF2B5EF4-FFF2-40B4-BE49-F238E27FC236}">
                <a16:creationId xmlns:a16="http://schemas.microsoft.com/office/drawing/2014/main" id="{714B716C-B74E-C6A6-E9E3-A7CB2D9B2E45}"/>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spTree>
    <p:extLst>
      <p:ext uri="{BB962C8B-B14F-4D97-AF65-F5344CB8AC3E}">
        <p14:creationId xmlns:p14="http://schemas.microsoft.com/office/powerpoint/2010/main" val="287175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4" name="Google Shape;63;p14">
            <a:extLst>
              <a:ext uri="{FF2B5EF4-FFF2-40B4-BE49-F238E27FC236}">
                <a16:creationId xmlns:a16="http://schemas.microsoft.com/office/drawing/2014/main" id="{B6607247-22C1-C325-982C-3818EC3034F3}"/>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2200" b="1" dirty="0">
                <a:solidFill>
                  <a:schemeClr val="tx2"/>
                </a:solidFill>
              </a:rPr>
              <a:t>APORTES PARA UN DEBATE SITUADO</a:t>
            </a:r>
          </a:p>
          <a:p>
            <a:pPr marL="0" indent="0" algn="l">
              <a:lnSpc>
                <a:spcPct val="115000"/>
              </a:lnSpc>
            </a:pPr>
            <a:r>
              <a:rPr lang="es-MX" sz="2200" dirty="0">
                <a:solidFill>
                  <a:schemeClr val="tx2"/>
                </a:solidFill>
              </a:rPr>
              <a:t>COMUNICACIÓN mata RAZÓN</a:t>
            </a:r>
          </a:p>
          <a:p>
            <a:pPr marL="0" indent="0" algn="l"/>
            <a:endParaRPr lang="es-MX" sz="2200" dirty="0">
              <a:solidFill>
                <a:schemeClr val="tx2"/>
              </a:solidFill>
            </a:endParaRPr>
          </a:p>
        </p:txBody>
      </p:sp>
      <p:pic>
        <p:nvPicPr>
          <p:cNvPr id="6" name="Imagen 5">
            <a:extLst>
              <a:ext uri="{FF2B5EF4-FFF2-40B4-BE49-F238E27FC236}">
                <a16:creationId xmlns:a16="http://schemas.microsoft.com/office/drawing/2014/main" id="{5690A180-86D5-654E-732B-11A166CF261C}"/>
              </a:ext>
            </a:extLst>
          </p:cNvPr>
          <p:cNvPicPr>
            <a:picLocks noChangeAspect="1"/>
          </p:cNvPicPr>
          <p:nvPr/>
        </p:nvPicPr>
        <p:blipFill>
          <a:blip r:embed="rId3"/>
          <a:stretch>
            <a:fillRect/>
          </a:stretch>
        </p:blipFill>
        <p:spPr>
          <a:xfrm>
            <a:off x="2677114" y="2613728"/>
            <a:ext cx="3789771" cy="2594508"/>
          </a:xfrm>
          <a:prstGeom prst="rect">
            <a:avLst/>
          </a:prstGeom>
        </p:spPr>
      </p:pic>
      <p:sp>
        <p:nvSpPr>
          <p:cNvPr id="9" name="Google Shape;83;p17">
            <a:extLst>
              <a:ext uri="{FF2B5EF4-FFF2-40B4-BE49-F238E27FC236}">
                <a16:creationId xmlns:a16="http://schemas.microsoft.com/office/drawing/2014/main" id="{23B9D25E-8D5A-96EC-93D5-151B2F83AD6D}"/>
              </a:ext>
            </a:extLst>
          </p:cNvPr>
          <p:cNvSpPr txBox="1"/>
          <p:nvPr/>
        </p:nvSpPr>
        <p:spPr>
          <a:xfrm>
            <a:off x="359125" y="1496582"/>
            <a:ext cx="8122500"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Poppins"/>
              <a:buChar char="●"/>
            </a:pPr>
            <a:r>
              <a:rPr lang="es-MX" sz="1600" dirty="0">
                <a:solidFill>
                  <a:schemeClr val="lt1"/>
                </a:solidFill>
                <a:latin typeface="Poppins"/>
                <a:ea typeface="Poppins"/>
                <a:cs typeface="Poppins"/>
                <a:sym typeface="Poppins"/>
              </a:rPr>
              <a:t>Miércoles 11 de septiembre de 2024 </a:t>
            </a:r>
          </a:p>
          <a:p>
            <a:pPr marL="457200" lvl="0" indent="-317500" algn="l" rtl="0">
              <a:lnSpc>
                <a:spcPct val="115000"/>
              </a:lnSpc>
              <a:spcBef>
                <a:spcPts val="0"/>
              </a:spcBef>
              <a:spcAft>
                <a:spcPts val="0"/>
              </a:spcAft>
              <a:buClr>
                <a:schemeClr val="lt1"/>
              </a:buClr>
              <a:buSzPts val="1400"/>
              <a:buFont typeface="Poppins"/>
              <a:buChar char="●"/>
            </a:pPr>
            <a:endParaRPr lang="es-MX" sz="1200" dirty="0">
              <a:solidFill>
                <a:schemeClr val="lt1"/>
              </a:solidFill>
              <a:latin typeface="Poppins"/>
              <a:ea typeface="Poppins"/>
              <a:cs typeface="Poppins"/>
              <a:sym typeface="Poppins"/>
            </a:endParaRPr>
          </a:p>
          <a:p>
            <a:pPr marL="139700" lvl="0" algn="l" rtl="0">
              <a:lnSpc>
                <a:spcPct val="115000"/>
              </a:lnSpc>
              <a:spcBef>
                <a:spcPts val="0"/>
              </a:spcBef>
              <a:spcAft>
                <a:spcPts val="0"/>
              </a:spcAft>
              <a:buClr>
                <a:schemeClr val="lt1"/>
              </a:buClr>
              <a:buSzPts val="1400"/>
            </a:pPr>
            <a:r>
              <a:rPr lang="es-MX" sz="1200" b="1" dirty="0">
                <a:solidFill>
                  <a:schemeClr val="lt1"/>
                </a:solidFill>
                <a:latin typeface="Poppins"/>
                <a:ea typeface="Poppins"/>
                <a:cs typeface="Poppins"/>
                <a:sym typeface="Poppins"/>
              </a:rPr>
              <a:t>16:31 horas</a:t>
            </a:r>
            <a:r>
              <a:rPr lang="es-MX" sz="1200" dirty="0">
                <a:solidFill>
                  <a:schemeClr val="lt1"/>
                </a:solidFill>
                <a:latin typeface="Poppins"/>
                <a:ea typeface="Poppins"/>
                <a:cs typeface="Poppins"/>
                <a:sym typeface="Poppins"/>
              </a:rPr>
              <a:t>. 6 minutos antes que HCD deje firme el veto a la ley de reforma jubilatoria.</a:t>
            </a:r>
          </a:p>
          <a:p>
            <a:pPr marL="139700" lvl="0" algn="l" rtl="0">
              <a:lnSpc>
                <a:spcPct val="115000"/>
              </a:lnSpc>
              <a:spcBef>
                <a:spcPts val="0"/>
              </a:spcBef>
              <a:spcAft>
                <a:spcPts val="0"/>
              </a:spcAft>
              <a:buClr>
                <a:schemeClr val="lt1"/>
              </a:buClr>
              <a:buSzPts val="1400"/>
            </a:pPr>
            <a:r>
              <a:rPr lang="es-MX" sz="1200" dirty="0">
                <a:solidFill>
                  <a:schemeClr val="lt1"/>
                </a:solidFill>
                <a:latin typeface="Poppins"/>
                <a:ea typeface="Poppins"/>
                <a:cs typeface="Poppins"/>
                <a:sym typeface="Poppins"/>
              </a:rPr>
              <a:t>En las redes sociales se publica </a:t>
            </a:r>
            <a:r>
              <a:rPr lang="es-MX" b="1" dirty="0">
                <a:solidFill>
                  <a:srgbClr val="FCC238"/>
                </a:solidFill>
                <a:latin typeface="Poppins"/>
                <a:ea typeface="Poppins"/>
                <a:cs typeface="Poppins"/>
                <a:sym typeface="Poppins"/>
              </a:rPr>
              <a:t>un video donde la gente pide a la policía que se detengan porque hay una nena.</a:t>
            </a:r>
            <a:r>
              <a:rPr lang="es-MX" sz="1200" dirty="0">
                <a:solidFill>
                  <a:schemeClr val="lt1"/>
                </a:solidFill>
                <a:latin typeface="Poppins"/>
                <a:ea typeface="Poppins"/>
                <a:cs typeface="Poppins"/>
                <a:sym typeface="Poppins"/>
              </a:rPr>
              <a:t> </a:t>
            </a:r>
            <a:endParaRPr sz="1200" dirty="0">
              <a:solidFill>
                <a:schemeClr val="lt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74AC442F-2C3D-FA35-62C1-7C9899F604C5}"/>
            </a:ext>
          </a:extLst>
        </p:cNvPr>
        <p:cNvGrpSpPr/>
        <p:nvPr/>
      </p:nvGrpSpPr>
      <p:grpSpPr>
        <a:xfrm>
          <a:off x="0" y="0"/>
          <a:ext cx="0" cy="0"/>
          <a:chOff x="0" y="0"/>
          <a:chExt cx="0" cy="0"/>
        </a:xfrm>
      </p:grpSpPr>
      <p:sp>
        <p:nvSpPr>
          <p:cNvPr id="4" name="Google Shape;63;p14">
            <a:extLst>
              <a:ext uri="{FF2B5EF4-FFF2-40B4-BE49-F238E27FC236}">
                <a16:creationId xmlns:a16="http://schemas.microsoft.com/office/drawing/2014/main" id="{BBD69920-E720-708F-4852-9F167627D4EC}"/>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2200" b="1" dirty="0">
                <a:solidFill>
                  <a:schemeClr val="tx2"/>
                </a:solidFill>
              </a:rPr>
              <a:t>APORTES PARA UN DEBATE SITUADO</a:t>
            </a:r>
          </a:p>
          <a:p>
            <a:pPr marL="0" indent="0" algn="l">
              <a:lnSpc>
                <a:spcPct val="115000"/>
              </a:lnSpc>
            </a:pPr>
            <a:r>
              <a:rPr lang="es-MX" sz="2200" dirty="0">
                <a:solidFill>
                  <a:schemeClr val="tx2"/>
                </a:solidFill>
              </a:rPr>
              <a:t>COMUNICACIÓN mata RAZÓN</a:t>
            </a:r>
          </a:p>
          <a:p>
            <a:pPr marL="0" indent="0" algn="l"/>
            <a:endParaRPr lang="es-MX" sz="2200" dirty="0">
              <a:solidFill>
                <a:schemeClr val="tx2"/>
              </a:solidFill>
            </a:endParaRPr>
          </a:p>
        </p:txBody>
      </p:sp>
      <p:sp>
        <p:nvSpPr>
          <p:cNvPr id="9" name="Google Shape;83;p17">
            <a:extLst>
              <a:ext uri="{FF2B5EF4-FFF2-40B4-BE49-F238E27FC236}">
                <a16:creationId xmlns:a16="http://schemas.microsoft.com/office/drawing/2014/main" id="{6C4E1E44-9E80-82A6-FD14-EF42E5354022}"/>
              </a:ext>
            </a:extLst>
          </p:cNvPr>
          <p:cNvSpPr txBox="1"/>
          <p:nvPr/>
        </p:nvSpPr>
        <p:spPr>
          <a:xfrm>
            <a:off x="359125" y="1286190"/>
            <a:ext cx="8122500"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16:36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cuenta "Los Herederos de Alberdi (@LHDA16)" Publica: </a:t>
            </a:r>
            <a:r>
              <a:rPr lang="es-MX" sz="1100" b="1" dirty="0">
                <a:solidFill>
                  <a:srgbClr val="FCC238"/>
                </a:solidFill>
                <a:latin typeface="Poppins"/>
                <a:ea typeface="Poppins"/>
                <a:cs typeface="Poppins"/>
                <a:sym typeface="Poppins"/>
              </a:rPr>
              <a:t>“Cárcel a los padres que van con criaturas”</a:t>
            </a:r>
            <a:r>
              <a:rPr lang="es-MX" sz="1100" dirty="0">
                <a:solidFill>
                  <a:schemeClr val="lt1"/>
                </a:solidFill>
                <a:latin typeface="Poppins"/>
                <a:ea typeface="Poppins"/>
                <a:cs typeface="Poppins"/>
                <a:sym typeface="Poppins"/>
              </a:rPr>
              <a:t>. 241.400 seguidores. El tuit alcanza 37.700 reproducciones y 622 réplicas</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16:39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cuenta Termo (@usdtermo), escribe: “</a:t>
            </a:r>
            <a:r>
              <a:rPr lang="es-MX" sz="1100" b="1" dirty="0">
                <a:solidFill>
                  <a:srgbClr val="FCC238"/>
                </a:solidFill>
                <a:latin typeface="Poppins"/>
                <a:ea typeface="Poppins"/>
                <a:cs typeface="Poppins"/>
                <a:sym typeface="Poppins"/>
              </a:rPr>
              <a:t>Cómo vas a llevar a un nene pedazo de enferma”</a:t>
            </a:r>
            <a:r>
              <a:rPr lang="es-MX" sz="1100" dirty="0">
                <a:solidFill>
                  <a:schemeClr val="lt1"/>
                </a:solidFill>
                <a:latin typeface="Poppins"/>
                <a:ea typeface="Poppins"/>
                <a:cs typeface="Poppins"/>
                <a:sym typeface="Poppins"/>
              </a:rPr>
              <a:t>.  142.300 seguidores. Tendrá 104.500 reproducciones y 785 réplicas, </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16:43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cuenta Agarra la Pala (@agarra_pala), con 196.600 seguidores publica </a:t>
            </a:r>
            <a:r>
              <a:rPr lang="es-MX" sz="1100" b="1" dirty="0">
                <a:solidFill>
                  <a:srgbClr val="FCC238"/>
                </a:solidFill>
                <a:latin typeface="Poppins"/>
                <a:ea typeface="Poppins"/>
                <a:cs typeface="Poppins"/>
                <a:sym typeface="Poppins"/>
              </a:rPr>
              <a:t>“¿y los padres dónde estaba? Llevaron criaturas a la marcha”</a:t>
            </a:r>
            <a:r>
              <a:rPr lang="es-MX" sz="1100" dirty="0">
                <a:solidFill>
                  <a:schemeClr val="lt1"/>
                </a:solidFill>
                <a:latin typeface="Poppins"/>
                <a:ea typeface="Poppins"/>
                <a:cs typeface="Poppins"/>
                <a:sym typeface="Poppins"/>
              </a:rPr>
              <a:t>. Leído 13.400 veces y replicado 228.</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16:47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El usuario Daniel </a:t>
            </a:r>
            <a:r>
              <a:rPr lang="es-MX" sz="1100" dirty="0" err="1">
                <a:solidFill>
                  <a:schemeClr val="lt1"/>
                </a:solidFill>
                <a:latin typeface="Poppins"/>
                <a:ea typeface="Poppins"/>
                <a:cs typeface="Poppins"/>
                <a:sym typeface="Poppins"/>
              </a:rPr>
              <a:t>Parisini</a:t>
            </a:r>
            <a:r>
              <a:rPr lang="es-MX" sz="1100" dirty="0">
                <a:solidFill>
                  <a:schemeClr val="lt1"/>
                </a:solidFill>
                <a:latin typeface="Poppins"/>
                <a:ea typeface="Poppins"/>
                <a:cs typeface="Poppins"/>
                <a:sym typeface="Poppins"/>
              </a:rPr>
              <a:t>, @GordoDan_, 250.000 seguidores, publica: </a:t>
            </a:r>
            <a:r>
              <a:rPr lang="es-MX" sz="1100" b="1" dirty="0">
                <a:solidFill>
                  <a:srgbClr val="FCC238"/>
                </a:solidFill>
                <a:latin typeface="Poppins"/>
                <a:ea typeface="Poppins"/>
                <a:cs typeface="Poppins"/>
                <a:sym typeface="Poppins"/>
              </a:rPr>
              <a:t>“Los </a:t>
            </a:r>
            <a:r>
              <a:rPr lang="es-MX" sz="1100" b="1" dirty="0" err="1">
                <a:solidFill>
                  <a:srgbClr val="FCC238"/>
                </a:solidFill>
                <a:latin typeface="Poppins"/>
                <a:ea typeface="Poppins"/>
                <a:cs typeface="Poppins"/>
                <a:sym typeface="Poppins"/>
              </a:rPr>
              <a:t>kukas</a:t>
            </a:r>
            <a:r>
              <a:rPr lang="es-MX" sz="1100" b="1" dirty="0">
                <a:solidFill>
                  <a:srgbClr val="FCC238"/>
                </a:solidFill>
                <a:latin typeface="Poppins"/>
                <a:ea typeface="Poppins"/>
                <a:cs typeface="Poppins"/>
                <a:sym typeface="Poppins"/>
              </a:rPr>
              <a:t> usan a sus nenes de escudo humano contra la policía. No hay nada más bajo en el escalafón humano que ser </a:t>
            </a:r>
            <a:r>
              <a:rPr lang="es-MX" sz="1100" b="1" dirty="0" err="1">
                <a:solidFill>
                  <a:srgbClr val="FCC238"/>
                </a:solidFill>
                <a:latin typeface="Poppins"/>
                <a:ea typeface="Poppins"/>
                <a:cs typeface="Poppins"/>
                <a:sym typeface="Poppins"/>
              </a:rPr>
              <a:t>kuka</a:t>
            </a:r>
            <a:r>
              <a:rPr lang="es-MX" sz="1100" b="1" dirty="0">
                <a:solidFill>
                  <a:srgbClr val="FCC238"/>
                </a:solidFill>
                <a:latin typeface="Poppins"/>
                <a:ea typeface="Poppins"/>
                <a:cs typeface="Poppins"/>
                <a:sym typeface="Poppins"/>
              </a:rPr>
              <a:t>”</a:t>
            </a:r>
            <a:r>
              <a:rPr lang="es-MX" sz="1100" dirty="0">
                <a:solidFill>
                  <a:schemeClr val="lt1"/>
                </a:solidFill>
                <a:latin typeface="Poppins"/>
                <a:ea typeface="Poppins"/>
                <a:cs typeface="Poppins"/>
                <a:sym typeface="Poppins"/>
              </a:rPr>
              <a:t>. </a:t>
            </a:r>
            <a:br>
              <a:rPr lang="es-MX" sz="1100" dirty="0">
                <a:solidFill>
                  <a:schemeClr val="lt1"/>
                </a:solidFill>
                <a:latin typeface="Poppins"/>
                <a:ea typeface="Poppins"/>
                <a:cs typeface="Poppins"/>
                <a:sym typeface="Poppins"/>
              </a:rPr>
            </a:br>
            <a:r>
              <a:rPr lang="es-MX" sz="1100" dirty="0">
                <a:solidFill>
                  <a:schemeClr val="lt1"/>
                </a:solidFill>
                <a:latin typeface="Poppins"/>
                <a:ea typeface="Poppins"/>
                <a:cs typeface="Poppins"/>
                <a:sym typeface="Poppins"/>
              </a:rPr>
              <a:t>112.100 vistas y 1.185 </a:t>
            </a:r>
            <a:r>
              <a:rPr lang="es-MX" sz="1100" dirty="0" err="1">
                <a:solidFill>
                  <a:schemeClr val="lt1"/>
                </a:solidFill>
                <a:latin typeface="Poppins"/>
                <a:ea typeface="Poppins"/>
                <a:cs typeface="Poppins"/>
                <a:sym typeface="Poppins"/>
              </a:rPr>
              <a:t>reposteos</a:t>
            </a:r>
            <a:r>
              <a:rPr lang="es-MX" sz="1100" dirty="0">
                <a:solidFill>
                  <a:schemeClr val="lt1"/>
                </a:solidFill>
                <a:latin typeface="Poppins"/>
                <a:ea typeface="Poppins"/>
                <a:cs typeface="Poppins"/>
                <a:sym typeface="Poppins"/>
              </a:rPr>
              <a:t>. </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922017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53C62160-B712-9C41-8018-F8C89B560B27}"/>
            </a:ext>
          </a:extLst>
        </p:cNvPr>
        <p:cNvGrpSpPr/>
        <p:nvPr/>
      </p:nvGrpSpPr>
      <p:grpSpPr>
        <a:xfrm>
          <a:off x="0" y="0"/>
          <a:ext cx="0" cy="0"/>
          <a:chOff x="0" y="0"/>
          <a:chExt cx="0" cy="0"/>
        </a:xfrm>
      </p:grpSpPr>
      <p:sp>
        <p:nvSpPr>
          <p:cNvPr id="4" name="Google Shape;63;p14">
            <a:extLst>
              <a:ext uri="{FF2B5EF4-FFF2-40B4-BE49-F238E27FC236}">
                <a16:creationId xmlns:a16="http://schemas.microsoft.com/office/drawing/2014/main" id="{51F6FC29-3B23-26E4-D71A-094A2E8670DA}"/>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2200" b="1" dirty="0">
                <a:solidFill>
                  <a:schemeClr val="tx2"/>
                </a:solidFill>
              </a:rPr>
              <a:t>APORTES PARA UN DEBATE SITUADO</a:t>
            </a:r>
          </a:p>
          <a:p>
            <a:pPr marL="0" indent="0" algn="l">
              <a:lnSpc>
                <a:spcPct val="115000"/>
              </a:lnSpc>
            </a:pPr>
            <a:r>
              <a:rPr lang="es-MX" sz="2200" dirty="0">
                <a:solidFill>
                  <a:schemeClr val="tx2"/>
                </a:solidFill>
              </a:rPr>
              <a:t>COMUNICACIÓN mata RAZÓN</a:t>
            </a:r>
          </a:p>
          <a:p>
            <a:pPr marL="0" indent="0" algn="l"/>
            <a:endParaRPr lang="es-MX" sz="2200" dirty="0">
              <a:solidFill>
                <a:schemeClr val="tx2"/>
              </a:solidFill>
            </a:endParaRPr>
          </a:p>
        </p:txBody>
      </p:sp>
      <p:sp>
        <p:nvSpPr>
          <p:cNvPr id="9" name="Google Shape;83;p17">
            <a:extLst>
              <a:ext uri="{FF2B5EF4-FFF2-40B4-BE49-F238E27FC236}">
                <a16:creationId xmlns:a16="http://schemas.microsoft.com/office/drawing/2014/main" id="{876C46D8-6BE9-E4CF-4F88-D9E6AC467472}"/>
              </a:ext>
            </a:extLst>
          </p:cNvPr>
          <p:cNvSpPr txBox="1"/>
          <p:nvPr/>
        </p:nvSpPr>
        <p:spPr>
          <a:xfrm>
            <a:off x="359125" y="1286190"/>
            <a:ext cx="8122500"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18:20 horas, </a:t>
            </a:r>
            <a:r>
              <a:rPr lang="es-MX" sz="1100" b="1" dirty="0">
                <a:solidFill>
                  <a:srgbClr val="FCC238"/>
                </a:solidFill>
                <a:latin typeface="Poppins"/>
                <a:ea typeface="Poppins"/>
                <a:cs typeface="Poppins"/>
                <a:sym typeface="Poppins"/>
              </a:rPr>
              <a:t>Amnistía Internacional repudió el episodio</a:t>
            </a:r>
            <a:r>
              <a:rPr lang="es-MX" sz="1100" dirty="0">
                <a:solidFill>
                  <a:schemeClr val="lt1"/>
                </a:solidFill>
                <a:latin typeface="Poppins"/>
                <a:ea typeface="Poppins"/>
                <a:cs typeface="Poppins"/>
                <a:sym typeface="Poppins"/>
              </a:rPr>
              <a:t>, </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18:20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Ministra de seguridad publica:</a:t>
            </a:r>
            <a:r>
              <a:rPr lang="es-MX" sz="1100" b="1" dirty="0">
                <a:solidFill>
                  <a:srgbClr val="FCC238"/>
                </a:solidFill>
                <a:latin typeface="Poppins"/>
                <a:ea typeface="Poppins"/>
                <a:cs typeface="Poppins"/>
                <a:sym typeface="Poppins"/>
              </a:rPr>
              <a:t> “La responsabilidad de llevar a una nena de 10 años a una marcha rodeada de personas violentas es responsabilidad de esta madre irresponsable”.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2,4 millones de reproducciones y se comparte 6.000 veces. </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18:46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El Presidente de la Nación, le da me gusta y republica ese mensaje. Hasta ahí el mensaje se había visto 3.131.400 veces.</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18:50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TN y La Nación+ ponen al aire un video enviado por el jefe de la Policía Federal, Alejandro Rollé, en el que supuestamente se ve una mujer de chaleco naranja rociando algo en medio de un gentío. Los canales lo emiten sin chequear.</a:t>
            </a:r>
          </a:p>
        </p:txBody>
      </p:sp>
    </p:spTree>
    <p:extLst>
      <p:ext uri="{BB962C8B-B14F-4D97-AF65-F5344CB8AC3E}">
        <p14:creationId xmlns:p14="http://schemas.microsoft.com/office/powerpoint/2010/main" val="4024056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8DBD1EE2-2F19-1A86-CBEE-4BBAD485EF0C}"/>
            </a:ext>
          </a:extLst>
        </p:cNvPr>
        <p:cNvGrpSpPr/>
        <p:nvPr/>
      </p:nvGrpSpPr>
      <p:grpSpPr>
        <a:xfrm>
          <a:off x="0" y="0"/>
          <a:ext cx="0" cy="0"/>
          <a:chOff x="0" y="0"/>
          <a:chExt cx="0" cy="0"/>
        </a:xfrm>
      </p:grpSpPr>
      <p:sp>
        <p:nvSpPr>
          <p:cNvPr id="4" name="Google Shape;63;p14">
            <a:extLst>
              <a:ext uri="{FF2B5EF4-FFF2-40B4-BE49-F238E27FC236}">
                <a16:creationId xmlns:a16="http://schemas.microsoft.com/office/drawing/2014/main" id="{68FEB0A2-C0B0-BF6F-32A1-6A5C0E7D0840}"/>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2200" b="1" dirty="0">
                <a:solidFill>
                  <a:schemeClr val="tx2"/>
                </a:solidFill>
              </a:rPr>
              <a:t>APORTES PARA UN DEBATE SITUADO</a:t>
            </a:r>
          </a:p>
          <a:p>
            <a:pPr marL="0" indent="0" algn="l">
              <a:lnSpc>
                <a:spcPct val="115000"/>
              </a:lnSpc>
            </a:pPr>
            <a:r>
              <a:rPr lang="es-MX" sz="2200" dirty="0">
                <a:solidFill>
                  <a:schemeClr val="tx2"/>
                </a:solidFill>
              </a:rPr>
              <a:t>COMUNICACIÓN mata RAZÓN</a:t>
            </a:r>
          </a:p>
          <a:p>
            <a:pPr marL="0" indent="0" algn="l"/>
            <a:endParaRPr lang="es-MX" sz="2200" dirty="0">
              <a:solidFill>
                <a:schemeClr val="tx2"/>
              </a:solidFill>
            </a:endParaRPr>
          </a:p>
        </p:txBody>
      </p:sp>
      <p:sp>
        <p:nvSpPr>
          <p:cNvPr id="9" name="Google Shape;83;p17">
            <a:extLst>
              <a:ext uri="{FF2B5EF4-FFF2-40B4-BE49-F238E27FC236}">
                <a16:creationId xmlns:a16="http://schemas.microsoft.com/office/drawing/2014/main" id="{3BD6DE34-7E6E-5EEF-394C-538F56A71224}"/>
              </a:ext>
            </a:extLst>
          </p:cNvPr>
          <p:cNvSpPr txBox="1"/>
          <p:nvPr/>
        </p:nvSpPr>
        <p:spPr>
          <a:xfrm>
            <a:off x="359125" y="1286190"/>
            <a:ext cx="8122500"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19:28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cuenta @agarra_pala publica: </a:t>
            </a:r>
            <a:r>
              <a:rPr lang="es-MX" sz="1100" b="1" dirty="0">
                <a:solidFill>
                  <a:srgbClr val="FCC238"/>
                </a:solidFill>
                <a:latin typeface="Poppins"/>
                <a:ea typeface="Poppins"/>
                <a:cs typeface="Poppins"/>
                <a:sym typeface="Poppins"/>
              </a:rPr>
              <a:t>“Se cayó a pedazos otra opereta de los kirchneristas. Quisieron instalar que la policía reprimió a una nena de 10 años pero fue una manifestante que lanzó pimienta roja en polvo”</a:t>
            </a:r>
            <a:r>
              <a:rPr lang="es-MX" sz="1100" dirty="0">
                <a:solidFill>
                  <a:schemeClr val="lt1"/>
                </a:solidFill>
                <a:latin typeface="Poppins"/>
                <a:ea typeface="Poppins"/>
                <a:cs typeface="Poppins"/>
                <a:sym typeface="Poppins"/>
              </a:rPr>
              <a:t>. 342.700 vistas y compartido 3.000 veces.</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19:41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La cuenta Hombre Gris (@hombregrisxd) publica </a:t>
            </a:r>
            <a:r>
              <a:rPr lang="es-MX" sz="1100" b="1" dirty="0">
                <a:solidFill>
                  <a:srgbClr val="FCC238"/>
                </a:solidFill>
                <a:latin typeface="Poppins"/>
                <a:ea typeface="Poppins"/>
                <a:cs typeface="Poppins"/>
                <a:sym typeface="Poppins"/>
              </a:rPr>
              <a:t>“fueron los piqueteros del </a:t>
            </a:r>
            <a:r>
              <a:rPr lang="es-MX" sz="1100" b="1" dirty="0" err="1">
                <a:solidFill>
                  <a:srgbClr val="FCC238"/>
                </a:solidFill>
                <a:latin typeface="Poppins"/>
                <a:ea typeface="Poppins"/>
                <a:cs typeface="Poppins"/>
                <a:sym typeface="Poppins"/>
              </a:rPr>
              <a:t>Belliboni</a:t>
            </a:r>
            <a:r>
              <a:rPr lang="es-MX" sz="1100" b="1" dirty="0">
                <a:solidFill>
                  <a:srgbClr val="FCC238"/>
                </a:solidFill>
                <a:latin typeface="Poppins"/>
                <a:ea typeface="Poppins"/>
                <a:cs typeface="Poppins"/>
                <a:sym typeface="Poppins"/>
              </a:rPr>
              <a:t> los que le tiraron gas a la nena para culpar a la </a:t>
            </a:r>
            <a:r>
              <a:rPr lang="es-MX" sz="1100" b="1" dirty="0" err="1">
                <a:solidFill>
                  <a:srgbClr val="FCC238"/>
                </a:solidFill>
                <a:latin typeface="Poppins"/>
                <a:ea typeface="Poppins"/>
                <a:cs typeface="Poppins"/>
                <a:sym typeface="Poppins"/>
              </a:rPr>
              <a:t>policia</a:t>
            </a:r>
            <a:r>
              <a:rPr lang="es-MX" sz="1100" b="1" dirty="0">
                <a:solidFill>
                  <a:srgbClr val="FCC238"/>
                </a:solidFill>
                <a:latin typeface="Poppins"/>
                <a:ea typeface="Poppins"/>
                <a:cs typeface="Poppins"/>
                <a:sym typeface="Poppins"/>
              </a:rPr>
              <a:t>. Difundir a full”. </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19:52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El Presidente de la Nación repostea </a:t>
            </a:r>
          </a:p>
          <a:p>
            <a:pPr marL="139700" lvl="0" algn="l" rtl="0">
              <a:lnSpc>
                <a:spcPct val="115000"/>
              </a:lnSpc>
              <a:spcBef>
                <a:spcPts val="0"/>
              </a:spcBef>
              <a:spcAft>
                <a:spcPts val="0"/>
              </a:spcAft>
              <a:buClr>
                <a:schemeClr val="lt1"/>
              </a:buClr>
              <a:buSzPts val="1400"/>
            </a:pPr>
            <a:endParaRPr lang="es-MX" sz="1100"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MX" sz="1100" dirty="0">
                <a:solidFill>
                  <a:schemeClr val="lt1"/>
                </a:solidFill>
                <a:latin typeface="Poppins"/>
                <a:ea typeface="Poppins"/>
                <a:cs typeface="Poppins"/>
                <a:sym typeface="Poppins"/>
              </a:rPr>
              <a:t>19:56 horas </a:t>
            </a:r>
          </a:p>
          <a:p>
            <a:pPr marL="139700" lvl="0" algn="l" rtl="0">
              <a:lnSpc>
                <a:spcPct val="115000"/>
              </a:lnSpc>
              <a:spcBef>
                <a:spcPts val="0"/>
              </a:spcBef>
              <a:spcAft>
                <a:spcPts val="0"/>
              </a:spcAft>
              <a:buClr>
                <a:schemeClr val="lt1"/>
              </a:buClr>
              <a:buSzPts val="1400"/>
            </a:pPr>
            <a:r>
              <a:rPr lang="es-MX" sz="1100" dirty="0">
                <a:solidFill>
                  <a:schemeClr val="lt1"/>
                </a:solidFill>
                <a:latin typeface="Poppins"/>
                <a:ea typeface="Poppins"/>
                <a:cs typeface="Poppins"/>
                <a:sym typeface="Poppins"/>
              </a:rPr>
              <a:t>@GordoDan_ publica “</a:t>
            </a:r>
            <a:r>
              <a:rPr lang="es-MX" sz="1100" b="1" dirty="0">
                <a:solidFill>
                  <a:srgbClr val="FCC238"/>
                </a:solidFill>
                <a:latin typeface="Poppins"/>
                <a:ea typeface="Poppins"/>
                <a:cs typeface="Poppins"/>
                <a:sym typeface="Poppins"/>
              </a:rPr>
              <a:t>¿Vieron la nena de 10 años que los </a:t>
            </a:r>
            <a:r>
              <a:rPr lang="es-MX" sz="1100" b="1" dirty="0" err="1">
                <a:solidFill>
                  <a:srgbClr val="FCC238"/>
                </a:solidFill>
                <a:latin typeface="Poppins"/>
                <a:ea typeface="Poppins"/>
                <a:cs typeface="Poppins"/>
                <a:sym typeface="Poppins"/>
              </a:rPr>
              <a:t>kukas</a:t>
            </a:r>
            <a:r>
              <a:rPr lang="es-MX" sz="1100" b="1" dirty="0">
                <a:solidFill>
                  <a:srgbClr val="FCC238"/>
                </a:solidFill>
                <a:latin typeface="Poppins"/>
                <a:ea typeface="Poppins"/>
                <a:cs typeface="Poppins"/>
                <a:sym typeface="Poppins"/>
              </a:rPr>
              <a:t> llevaron a la marcha para usar de escudo humano con la policía y a la que le tiraron gas pimienta? Bueno, se confirmó que los que le tiraron gas pimienta fueron los mismos </a:t>
            </a:r>
            <a:r>
              <a:rPr lang="es-MX" sz="1100" b="1" dirty="0" err="1">
                <a:solidFill>
                  <a:srgbClr val="FCC238"/>
                </a:solidFill>
                <a:latin typeface="Poppins"/>
                <a:ea typeface="Poppins"/>
                <a:cs typeface="Poppins"/>
                <a:sym typeface="Poppins"/>
              </a:rPr>
              <a:t>kukas</a:t>
            </a:r>
            <a:r>
              <a:rPr lang="es-MX" sz="1100" b="1" dirty="0">
                <a:solidFill>
                  <a:srgbClr val="FCC238"/>
                </a:solidFill>
                <a:latin typeface="Poppins"/>
                <a:ea typeface="Poppins"/>
                <a:cs typeface="Poppins"/>
                <a:sym typeface="Poppins"/>
              </a:rPr>
              <a:t>”</a:t>
            </a:r>
            <a:r>
              <a:rPr lang="es-MX" sz="1100" dirty="0">
                <a:solidFill>
                  <a:schemeClr val="lt1"/>
                </a:solidFill>
                <a:latin typeface="Poppins"/>
                <a:ea typeface="Poppins"/>
                <a:cs typeface="Poppins"/>
                <a:sym typeface="Poppins"/>
              </a:rPr>
              <a:t>. Tendrá 881.000 vistas y 5.000 compartidas.</a:t>
            </a:r>
          </a:p>
          <a:p>
            <a:pPr marL="457200" lvl="0" indent="-317500" algn="l" rtl="0">
              <a:lnSpc>
                <a:spcPct val="115000"/>
              </a:lnSpc>
              <a:spcBef>
                <a:spcPts val="0"/>
              </a:spcBef>
              <a:spcAft>
                <a:spcPts val="0"/>
              </a:spcAft>
              <a:buClr>
                <a:schemeClr val="lt1"/>
              </a:buClr>
              <a:buSzPts val="1400"/>
              <a:buFont typeface="Poppins"/>
              <a:buChar char="●"/>
            </a:pPr>
            <a:endParaRPr lang="es-MX" sz="1100" dirty="0">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2472451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4" name="Google Shape;63;p14">
            <a:extLst>
              <a:ext uri="{FF2B5EF4-FFF2-40B4-BE49-F238E27FC236}">
                <a16:creationId xmlns:a16="http://schemas.microsoft.com/office/drawing/2014/main" id="{1D2CE2B8-BE83-5564-A6EC-8A5963DC7BD9}"/>
              </a:ext>
            </a:extLst>
          </p:cNvPr>
          <p:cNvSpPr txBox="1">
            <a:spLocks noGrp="1"/>
          </p:cNvSpPr>
          <p:nvPr>
            <p:ph type="subTitle" idx="1"/>
          </p:nvPr>
        </p:nvSpPr>
        <p:spPr>
          <a:xfrm>
            <a:off x="359125" y="410750"/>
            <a:ext cx="590219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MX" sz="1800" b="1" dirty="0">
                <a:solidFill>
                  <a:schemeClr val="tx2"/>
                </a:solidFill>
              </a:rPr>
              <a:t>APORTES PARA UN DEBATE SITUADO</a:t>
            </a:r>
          </a:p>
          <a:p>
            <a:pPr marL="0" lvl="0" indent="0" algn="l" rtl="0">
              <a:lnSpc>
                <a:spcPct val="115000"/>
              </a:lnSpc>
              <a:spcBef>
                <a:spcPts val="0"/>
              </a:spcBef>
              <a:spcAft>
                <a:spcPts val="0"/>
              </a:spcAft>
              <a:buNone/>
            </a:pPr>
            <a:r>
              <a:rPr lang="es-AR" sz="1800" dirty="0">
                <a:solidFill>
                  <a:schemeClr val="tx2"/>
                </a:solidFill>
              </a:rPr>
              <a:t>Comunicación mata RAZÓN</a:t>
            </a:r>
            <a:endParaRPr sz="1800" dirty="0">
              <a:solidFill>
                <a:schemeClr val="tx2"/>
              </a:solidFill>
            </a:endParaRPr>
          </a:p>
          <a:p>
            <a:pPr marL="0" lvl="0" indent="0" algn="l" rtl="0">
              <a:spcBef>
                <a:spcPts val="0"/>
              </a:spcBef>
              <a:spcAft>
                <a:spcPts val="0"/>
              </a:spcAft>
              <a:buNone/>
            </a:pPr>
            <a:endParaRPr sz="1800" dirty="0">
              <a:solidFill>
                <a:schemeClr val="tx2"/>
              </a:solidFill>
            </a:endParaRPr>
          </a:p>
        </p:txBody>
      </p:sp>
      <p:pic>
        <p:nvPicPr>
          <p:cNvPr id="1026" name="Picture 2">
            <a:extLst>
              <a:ext uri="{FF2B5EF4-FFF2-40B4-BE49-F238E27FC236}">
                <a16:creationId xmlns:a16="http://schemas.microsoft.com/office/drawing/2014/main" id="{A61F0B42-3743-06BA-741E-16005776D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082" y="1423584"/>
            <a:ext cx="2931278" cy="3008344"/>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83;p17">
            <a:extLst>
              <a:ext uri="{FF2B5EF4-FFF2-40B4-BE49-F238E27FC236}">
                <a16:creationId xmlns:a16="http://schemas.microsoft.com/office/drawing/2014/main" id="{6878C2A4-E5B3-F5EF-9F23-B96BB6565E50}"/>
              </a:ext>
            </a:extLst>
          </p:cNvPr>
          <p:cNvSpPr txBox="1"/>
          <p:nvPr/>
        </p:nvSpPr>
        <p:spPr>
          <a:xfrm>
            <a:off x="359125" y="1423584"/>
            <a:ext cx="5638719" cy="2414400"/>
          </a:xfrm>
          <a:prstGeom prst="rect">
            <a:avLst/>
          </a:prstGeom>
          <a:noFill/>
          <a:ln>
            <a:noFill/>
          </a:ln>
        </p:spPr>
        <p:txBody>
          <a:bodyPr spcFirstLastPara="1" wrap="square" lIns="91425" tIns="91425" rIns="91425" bIns="91425" anchor="t" anchorCtr="0">
            <a:noAutofit/>
          </a:bodyPr>
          <a:lstStyle/>
          <a:p>
            <a:pPr marL="457200" lvl="0" indent="-317500" rtl="0">
              <a:lnSpc>
                <a:spcPct val="115000"/>
              </a:lnSpc>
              <a:spcBef>
                <a:spcPts val="0"/>
              </a:spcBef>
              <a:spcAft>
                <a:spcPts val="0"/>
              </a:spcAft>
              <a:buClr>
                <a:schemeClr val="lt1"/>
              </a:buClr>
              <a:buSzPts val="1400"/>
              <a:buFont typeface="Poppins"/>
              <a:buChar char="●"/>
            </a:pPr>
            <a:r>
              <a:rPr lang="es-MX" sz="1600" dirty="0">
                <a:solidFill>
                  <a:schemeClr val="bg1"/>
                </a:solidFill>
                <a:latin typeface="Poppins"/>
                <a:ea typeface="Poppins"/>
                <a:cs typeface="Poppins"/>
                <a:sym typeface="Poppins"/>
              </a:rPr>
              <a:t>En el prime time televisivo de esa noche, la secretaria de Seguridad, Alejandra </a:t>
            </a:r>
            <a:r>
              <a:rPr lang="es-MX" sz="1600" dirty="0" err="1">
                <a:solidFill>
                  <a:schemeClr val="bg1"/>
                </a:solidFill>
                <a:latin typeface="Poppins"/>
                <a:ea typeface="Poppins"/>
                <a:cs typeface="Poppins"/>
                <a:sym typeface="Poppins"/>
              </a:rPr>
              <a:t>Monteoliva</a:t>
            </a:r>
            <a:r>
              <a:rPr lang="es-MX" sz="1600" dirty="0">
                <a:solidFill>
                  <a:schemeClr val="bg1"/>
                </a:solidFill>
                <a:latin typeface="Poppins"/>
                <a:ea typeface="Poppins"/>
                <a:cs typeface="Poppins"/>
                <a:sym typeface="Poppins"/>
              </a:rPr>
              <a:t>, dice en La Nación+</a:t>
            </a:r>
            <a:r>
              <a:rPr lang="es-MX" sz="1600" i="1" u="sng" dirty="0">
                <a:solidFill>
                  <a:srgbClr val="FCC238"/>
                </a:solidFill>
                <a:latin typeface="Poppins"/>
                <a:ea typeface="Poppins"/>
                <a:cs typeface="Poppins"/>
                <a:sym typeface="Poppins"/>
              </a:rPr>
              <a:t> </a:t>
            </a:r>
            <a:r>
              <a:rPr lang="es-MX" sz="1600" b="1" i="1" u="sng" dirty="0">
                <a:solidFill>
                  <a:srgbClr val="FCC238"/>
                </a:solidFill>
                <a:latin typeface="Poppins"/>
                <a:ea typeface="Poppins"/>
                <a:cs typeface="Poppins"/>
                <a:sym typeface="Poppins"/>
              </a:rPr>
              <a:t>“las imágenes se analizaron y no estaba la presencia de la policía en este momento. Evidentemente fue un gas que arrojaron estas personas que estaban en proximidad a ella”</a:t>
            </a:r>
            <a:r>
              <a:rPr lang="es-MX" sz="1600" i="1" u="sng" dirty="0">
                <a:solidFill>
                  <a:srgbClr val="FCC238"/>
                </a:solidFill>
                <a:latin typeface="Poppins"/>
                <a:ea typeface="Poppins"/>
                <a:cs typeface="Poppins"/>
                <a:sym typeface="Poppins"/>
              </a:rPr>
              <a:t>.</a:t>
            </a:r>
          </a:p>
          <a:p>
            <a:pPr marL="457200" lvl="0" indent="-317500" algn="just" rtl="0">
              <a:lnSpc>
                <a:spcPct val="115000"/>
              </a:lnSpc>
              <a:spcBef>
                <a:spcPts val="0"/>
              </a:spcBef>
              <a:spcAft>
                <a:spcPts val="0"/>
              </a:spcAft>
              <a:buClr>
                <a:schemeClr val="lt1"/>
              </a:buClr>
              <a:buSzPts val="1400"/>
              <a:buFont typeface="Poppins"/>
              <a:buChar char="●"/>
            </a:pPr>
            <a:endParaRPr lang="es-MX" sz="1600" dirty="0">
              <a:solidFill>
                <a:srgbClr val="FCC238"/>
              </a:solidFill>
              <a:latin typeface="Poppins"/>
              <a:ea typeface="Poppins"/>
              <a:cs typeface="Poppins"/>
              <a:sym typeface="Poppins"/>
            </a:endParaRPr>
          </a:p>
          <a:p>
            <a:pPr marL="457200" lvl="0" indent="-317500" algn="just" rtl="0">
              <a:lnSpc>
                <a:spcPct val="115000"/>
              </a:lnSpc>
              <a:spcBef>
                <a:spcPts val="0"/>
              </a:spcBef>
              <a:spcAft>
                <a:spcPts val="0"/>
              </a:spcAft>
              <a:buClr>
                <a:schemeClr val="lt1"/>
              </a:buClr>
              <a:buSzPts val="1400"/>
              <a:buFont typeface="Poppins"/>
              <a:buChar char="●"/>
            </a:pPr>
            <a:r>
              <a:rPr lang="es-MX" sz="1600" b="1" dirty="0">
                <a:solidFill>
                  <a:srgbClr val="FCC238"/>
                </a:solidFill>
                <a:latin typeface="Poppins"/>
                <a:ea typeface="Poppins"/>
                <a:cs typeface="Poppins"/>
                <a:sym typeface="Poppins"/>
              </a:rPr>
              <a:t>ES LA VERSIÓN OFICIAL QUE QUEDA INFORMADA</a:t>
            </a:r>
          </a:p>
          <a:p>
            <a:pPr marL="457200" lvl="0" indent="-317500" algn="just" rtl="0">
              <a:lnSpc>
                <a:spcPct val="115000"/>
              </a:lnSpc>
              <a:spcBef>
                <a:spcPts val="0"/>
              </a:spcBef>
              <a:spcAft>
                <a:spcPts val="0"/>
              </a:spcAft>
              <a:buClr>
                <a:schemeClr val="lt1"/>
              </a:buClr>
              <a:buSzPts val="1400"/>
              <a:buFont typeface="Poppins"/>
              <a:buChar char="●"/>
            </a:pPr>
            <a:endParaRPr lang="es-MX" sz="1600" dirty="0">
              <a:solidFill>
                <a:srgbClr val="FCC238"/>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ctrTitle"/>
          </p:nvPr>
        </p:nvSpPr>
        <p:spPr>
          <a:xfrm>
            <a:off x="462700" y="1466138"/>
            <a:ext cx="8520600" cy="5541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2400" b="1" dirty="0">
                <a:solidFill>
                  <a:srgbClr val="FCC238"/>
                </a:solidFill>
                <a:latin typeface="Poppins"/>
                <a:ea typeface="Poppins"/>
                <a:cs typeface="Poppins"/>
                <a:sym typeface="Poppins"/>
              </a:rPr>
              <a:t>¿Qué implica para nosotros como organización?</a:t>
            </a:r>
            <a:endParaRPr sz="2400" b="1" dirty="0">
              <a:solidFill>
                <a:srgbClr val="FCC238"/>
              </a:solidFill>
              <a:latin typeface="Poppins"/>
              <a:ea typeface="Poppins"/>
              <a:cs typeface="Poppins"/>
              <a:sym typeface="Poppins"/>
            </a:endParaRPr>
          </a:p>
        </p:txBody>
      </p:sp>
      <p:sp>
        <p:nvSpPr>
          <p:cNvPr id="83" name="Google Shape;83;p17"/>
          <p:cNvSpPr txBox="1"/>
          <p:nvPr/>
        </p:nvSpPr>
        <p:spPr>
          <a:xfrm>
            <a:off x="462700" y="1905008"/>
            <a:ext cx="8122500" cy="2414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Poppins"/>
              <a:buChar char="●"/>
            </a:pPr>
            <a:r>
              <a:rPr lang="es-AR" sz="2000" b="1" dirty="0">
                <a:solidFill>
                  <a:schemeClr val="lt1"/>
                </a:solidFill>
                <a:latin typeface="Poppins"/>
                <a:ea typeface="Poppins"/>
                <a:cs typeface="Poppins"/>
                <a:sym typeface="Poppins"/>
              </a:rPr>
              <a:t>Nueva lógica de comunicación estratégica</a:t>
            </a:r>
            <a:endParaRPr sz="2000" dirty="0">
              <a:solidFill>
                <a:schemeClr val="lt1"/>
              </a:solidFill>
              <a:latin typeface="Poppins"/>
              <a:ea typeface="Poppins"/>
              <a:cs typeface="Poppins"/>
              <a:sym typeface="Poppins"/>
            </a:endParaRPr>
          </a:p>
          <a:p>
            <a:pPr marL="457200" indent="-317500">
              <a:lnSpc>
                <a:spcPct val="115000"/>
              </a:lnSpc>
              <a:buClr>
                <a:schemeClr val="lt1"/>
              </a:buClr>
              <a:buSzPts val="1400"/>
              <a:buFont typeface="Poppins"/>
              <a:buChar char="●"/>
            </a:pPr>
            <a:r>
              <a:rPr lang="es-MX" b="1" dirty="0">
                <a:solidFill>
                  <a:schemeClr val="lt1"/>
                </a:solidFill>
                <a:latin typeface="Poppins"/>
                <a:ea typeface="Poppins"/>
                <a:cs typeface="Poppins"/>
                <a:sym typeface="Poppins"/>
              </a:rPr>
              <a:t>La argumentación es menos importante que el “enganche”</a:t>
            </a:r>
          </a:p>
          <a:p>
            <a:pPr marL="457200" indent="-317500">
              <a:lnSpc>
                <a:spcPct val="115000"/>
              </a:lnSpc>
              <a:buClr>
                <a:schemeClr val="lt1"/>
              </a:buClr>
              <a:buSzPts val="1400"/>
              <a:buFont typeface="Poppins"/>
              <a:buChar char="●"/>
            </a:pPr>
            <a:r>
              <a:rPr lang="es-AR" b="1" dirty="0">
                <a:solidFill>
                  <a:schemeClr val="lt1"/>
                </a:solidFill>
                <a:latin typeface="Poppins"/>
                <a:ea typeface="Poppins"/>
                <a:cs typeface="Poppins"/>
                <a:sym typeface="Poppins"/>
              </a:rPr>
              <a:t>Acción comunicativa organizada</a:t>
            </a:r>
          </a:p>
          <a:p>
            <a:pPr marL="457200" indent="-317500">
              <a:lnSpc>
                <a:spcPct val="115000"/>
              </a:lnSpc>
              <a:buClr>
                <a:schemeClr val="lt1"/>
              </a:buClr>
              <a:buSzPts val="1400"/>
              <a:buFont typeface="Poppins"/>
              <a:buChar char="●"/>
            </a:pPr>
            <a:r>
              <a:rPr lang="es-AR" b="1" dirty="0">
                <a:solidFill>
                  <a:schemeClr val="lt1"/>
                </a:solidFill>
                <a:latin typeface="Poppins"/>
                <a:ea typeface="Poppins"/>
                <a:cs typeface="Poppins"/>
                <a:sym typeface="Poppins"/>
              </a:rPr>
              <a:t>Comunicación permanente</a:t>
            </a:r>
            <a:endParaRPr lang="es-AR" dirty="0">
              <a:solidFill>
                <a:schemeClr val="lt1"/>
              </a:solidFill>
              <a:latin typeface="Poppins"/>
              <a:ea typeface="Poppins"/>
              <a:cs typeface="Poppins"/>
              <a:sym typeface="Poppins"/>
            </a:endParaRPr>
          </a:p>
          <a:p>
            <a:pPr marL="457200" indent="-317500">
              <a:lnSpc>
                <a:spcPct val="115000"/>
              </a:lnSpc>
              <a:buClr>
                <a:schemeClr val="lt1"/>
              </a:buClr>
              <a:buSzPts val="1400"/>
              <a:buFont typeface="Poppins"/>
              <a:buChar char="●"/>
            </a:pPr>
            <a:r>
              <a:rPr lang="es-AR" b="1" dirty="0">
                <a:solidFill>
                  <a:schemeClr val="lt1"/>
                </a:solidFill>
                <a:latin typeface="Poppins"/>
                <a:ea typeface="Poppins"/>
                <a:cs typeface="Poppins"/>
                <a:sym typeface="Poppins"/>
              </a:rPr>
              <a:t>No se convence. Se enuncia</a:t>
            </a:r>
            <a:endParaRPr lang="es-AR"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AR" b="1" dirty="0">
                <a:solidFill>
                  <a:schemeClr val="lt1"/>
                </a:solidFill>
                <a:latin typeface="Poppins"/>
                <a:ea typeface="Poppins"/>
                <a:cs typeface="Poppins"/>
                <a:sym typeface="Poppins"/>
              </a:rPr>
              <a:t>El debate se reserva para el interior de las comunidades</a:t>
            </a:r>
            <a:endParaRPr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 b="1" dirty="0">
                <a:solidFill>
                  <a:schemeClr val="lt1"/>
                </a:solidFill>
                <a:latin typeface="Poppins"/>
                <a:ea typeface="Poppins"/>
                <a:cs typeface="Poppins"/>
                <a:sym typeface="Poppins"/>
              </a:rPr>
              <a:t>Evitar quedar atrapadas/os</a:t>
            </a:r>
            <a:r>
              <a:rPr lang="es-AR" b="1" dirty="0">
                <a:solidFill>
                  <a:schemeClr val="lt1"/>
                </a:solidFill>
                <a:latin typeface="Poppins"/>
                <a:ea typeface="Poppins"/>
                <a:cs typeface="Poppins"/>
                <a:sym typeface="Poppins"/>
              </a:rPr>
              <a:t> </a:t>
            </a:r>
            <a:endParaRPr dirty="0">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es-AR" b="1" dirty="0">
                <a:solidFill>
                  <a:schemeClr val="lt1"/>
                </a:solidFill>
                <a:latin typeface="Poppins"/>
                <a:ea typeface="Poppins"/>
                <a:cs typeface="Poppins"/>
                <a:sym typeface="Poppins"/>
              </a:rPr>
              <a:t>Las razones nunca serán suficientes (nadie ve lo que no quiere)</a:t>
            </a:r>
          </a:p>
          <a:p>
            <a:pPr marL="457200" lvl="0" indent="-317500" algn="l" rtl="0">
              <a:lnSpc>
                <a:spcPct val="115000"/>
              </a:lnSpc>
              <a:spcBef>
                <a:spcPts val="0"/>
              </a:spcBef>
              <a:spcAft>
                <a:spcPts val="0"/>
              </a:spcAft>
              <a:buClr>
                <a:schemeClr val="lt1"/>
              </a:buClr>
              <a:buSzPts val="1400"/>
              <a:buFont typeface="Poppins"/>
              <a:buChar char="●"/>
            </a:pPr>
            <a:r>
              <a:rPr lang="es-AR" b="1" dirty="0">
                <a:solidFill>
                  <a:schemeClr val="lt1"/>
                </a:solidFill>
                <a:latin typeface="Poppins"/>
                <a:ea typeface="Poppins"/>
                <a:cs typeface="Poppins"/>
                <a:sym typeface="Poppins"/>
              </a:rPr>
              <a:t>Evitar a hablarnos sólo a nosotros</a:t>
            </a:r>
          </a:p>
          <a:p>
            <a:pPr marL="457200" lvl="0" indent="-317500" algn="l" rtl="0">
              <a:lnSpc>
                <a:spcPct val="115000"/>
              </a:lnSpc>
              <a:spcBef>
                <a:spcPts val="0"/>
              </a:spcBef>
              <a:spcAft>
                <a:spcPts val="0"/>
              </a:spcAft>
              <a:buClr>
                <a:schemeClr val="lt1"/>
              </a:buClr>
              <a:buSzPts val="1400"/>
              <a:buFont typeface="Poppins"/>
              <a:buChar char="●"/>
            </a:pPr>
            <a:r>
              <a:rPr lang="es-AR" b="1" dirty="0">
                <a:solidFill>
                  <a:schemeClr val="lt1"/>
                </a:solidFill>
                <a:latin typeface="Poppins"/>
                <a:ea typeface="Poppins"/>
                <a:cs typeface="Poppins"/>
                <a:sym typeface="Poppins"/>
              </a:rPr>
              <a:t>La pregunta a responder es: ¿En qué me afecta o beneficia a mí?</a:t>
            </a:r>
          </a:p>
        </p:txBody>
      </p:sp>
      <p:sp>
        <p:nvSpPr>
          <p:cNvPr id="4" name="Google Shape;63;p14">
            <a:extLst>
              <a:ext uri="{FF2B5EF4-FFF2-40B4-BE49-F238E27FC236}">
                <a16:creationId xmlns:a16="http://schemas.microsoft.com/office/drawing/2014/main" id="{92C08A70-2462-A800-3A47-C864EA9A516A}"/>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309CCE99-C204-090B-B1FF-1EADC3CB0B1A}"/>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57199A78-C955-D82C-3C0F-D3660534E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6768">
            <a:off x="4498053" y="1895173"/>
            <a:ext cx="2205776" cy="3268559"/>
          </a:xfrm>
          <a:prstGeom prst="rect">
            <a:avLst/>
          </a:prstGeom>
          <a:noFill/>
          <a:extLst>
            <a:ext uri="{909E8E84-426E-40DD-AFC4-6F175D3DCCD1}">
              <a14:hiddenFill xmlns:a14="http://schemas.microsoft.com/office/drawing/2010/main">
                <a:solidFill>
                  <a:srgbClr val="FFFFFF"/>
                </a:solidFill>
              </a14:hiddenFill>
            </a:ext>
          </a:extLst>
        </p:spPr>
      </p:pic>
      <p:sp>
        <p:nvSpPr>
          <p:cNvPr id="82" name="Google Shape;82;p17">
            <a:extLst>
              <a:ext uri="{FF2B5EF4-FFF2-40B4-BE49-F238E27FC236}">
                <a16:creationId xmlns:a16="http://schemas.microsoft.com/office/drawing/2014/main" id="{B68FA887-4300-86E1-C714-182360EE9E3D}"/>
              </a:ext>
            </a:extLst>
          </p:cNvPr>
          <p:cNvSpPr txBox="1">
            <a:spLocks noGrp="1"/>
          </p:cNvSpPr>
          <p:nvPr>
            <p:ph type="ctrTitle"/>
          </p:nvPr>
        </p:nvSpPr>
        <p:spPr>
          <a:xfrm>
            <a:off x="462700" y="1466138"/>
            <a:ext cx="8520600" cy="5541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SzPts val="990"/>
              <a:buNone/>
            </a:pPr>
            <a:r>
              <a:rPr lang="es" sz="2400" b="1" dirty="0">
                <a:solidFill>
                  <a:srgbClr val="FCC238"/>
                </a:solidFill>
                <a:latin typeface="Poppins"/>
                <a:ea typeface="Poppins"/>
                <a:cs typeface="Poppins"/>
                <a:sym typeface="Poppins"/>
              </a:rPr>
              <a:t>Recomendaciones de lectura</a:t>
            </a:r>
            <a:endParaRPr sz="2400" b="1" dirty="0">
              <a:solidFill>
                <a:srgbClr val="FCC238"/>
              </a:solidFill>
              <a:latin typeface="Poppins"/>
              <a:ea typeface="Poppins"/>
              <a:cs typeface="Poppins"/>
              <a:sym typeface="Poppins"/>
            </a:endParaRPr>
          </a:p>
        </p:txBody>
      </p:sp>
      <p:sp>
        <p:nvSpPr>
          <p:cNvPr id="4" name="Google Shape;63;p14">
            <a:extLst>
              <a:ext uri="{FF2B5EF4-FFF2-40B4-BE49-F238E27FC236}">
                <a16:creationId xmlns:a16="http://schemas.microsoft.com/office/drawing/2014/main" id="{E3EA593E-B084-2FA1-4275-3B5F747A1AE9}"/>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chemeClr val="tx2"/>
                </a:solidFill>
              </a:rPr>
              <a:t>APORTES PARA UN DEBATE SITUADO</a:t>
            </a:r>
          </a:p>
          <a:p>
            <a:pPr marL="0" indent="0" algn="l">
              <a:lnSpc>
                <a:spcPct val="115000"/>
              </a:lnSpc>
            </a:pPr>
            <a:r>
              <a:rPr lang="es-MX" sz="1800" dirty="0">
                <a:solidFill>
                  <a:schemeClr val="tx2"/>
                </a:solidFill>
              </a:rPr>
              <a:t>Comunicación mata RAZÓN</a:t>
            </a:r>
          </a:p>
          <a:p>
            <a:pPr marL="0" indent="0" algn="l"/>
            <a:endParaRPr lang="es-MX" sz="1800" dirty="0">
              <a:solidFill>
                <a:schemeClr val="tx2"/>
              </a:solidFill>
            </a:endParaRPr>
          </a:p>
        </p:txBody>
      </p:sp>
      <p:pic>
        <p:nvPicPr>
          <p:cNvPr id="3" name="Imagen 2">
            <a:extLst>
              <a:ext uri="{FF2B5EF4-FFF2-40B4-BE49-F238E27FC236}">
                <a16:creationId xmlns:a16="http://schemas.microsoft.com/office/drawing/2014/main" id="{4F92F59D-6E60-5518-2EF5-A939716A5783}"/>
              </a:ext>
            </a:extLst>
          </p:cNvPr>
          <p:cNvPicPr>
            <a:picLocks noChangeAspect="1"/>
          </p:cNvPicPr>
          <p:nvPr/>
        </p:nvPicPr>
        <p:blipFill>
          <a:blip r:embed="rId4"/>
          <a:stretch>
            <a:fillRect/>
          </a:stretch>
        </p:blipFill>
        <p:spPr>
          <a:xfrm rot="21246252">
            <a:off x="613538" y="2007836"/>
            <a:ext cx="2010820" cy="3040430"/>
          </a:xfrm>
          <a:prstGeom prst="rect">
            <a:avLst/>
          </a:prstGeom>
        </p:spPr>
      </p:pic>
      <p:pic>
        <p:nvPicPr>
          <p:cNvPr id="2050" name="Picture 2">
            <a:extLst>
              <a:ext uri="{FF2B5EF4-FFF2-40B4-BE49-F238E27FC236}">
                <a16:creationId xmlns:a16="http://schemas.microsoft.com/office/drawing/2014/main" id="{3DF18276-6011-755D-11FD-163E2AF0D5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6010" y="1912602"/>
            <a:ext cx="2167983" cy="312606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70DB33AA-FB69-488C-D7F4-40ECFBF95AF9}"/>
              </a:ext>
            </a:extLst>
          </p:cNvPr>
          <p:cNvPicPr>
            <a:picLocks noChangeAspect="1"/>
          </p:cNvPicPr>
          <p:nvPr/>
        </p:nvPicPr>
        <p:blipFill>
          <a:blip r:embed="rId6"/>
          <a:stretch>
            <a:fillRect/>
          </a:stretch>
        </p:blipFill>
        <p:spPr>
          <a:xfrm rot="790417">
            <a:off x="6703482" y="2044878"/>
            <a:ext cx="2117262" cy="3081277"/>
          </a:xfrm>
          <a:prstGeom prst="rect">
            <a:avLst/>
          </a:prstGeom>
        </p:spPr>
      </p:pic>
    </p:spTree>
    <p:extLst>
      <p:ext uri="{BB962C8B-B14F-4D97-AF65-F5344CB8AC3E}">
        <p14:creationId xmlns:p14="http://schemas.microsoft.com/office/powerpoint/2010/main" val="689421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1D716507-06ED-FFDD-3DE4-1CAE2BEB1E2F}"/>
            </a:ext>
          </a:extLst>
        </p:cNvPr>
        <p:cNvGrpSpPr/>
        <p:nvPr/>
      </p:nvGrpSpPr>
      <p:grpSpPr>
        <a:xfrm>
          <a:off x="0" y="0"/>
          <a:ext cx="0" cy="0"/>
          <a:chOff x="0" y="0"/>
          <a:chExt cx="0" cy="0"/>
        </a:xfrm>
      </p:grpSpPr>
      <p:sp>
        <p:nvSpPr>
          <p:cNvPr id="4" name="Google Shape;63;p14">
            <a:extLst>
              <a:ext uri="{FF2B5EF4-FFF2-40B4-BE49-F238E27FC236}">
                <a16:creationId xmlns:a16="http://schemas.microsoft.com/office/drawing/2014/main" id="{3957EDD4-CCE4-94E2-A78C-CE87FD99D2C5}"/>
              </a:ext>
            </a:extLst>
          </p:cNvPr>
          <p:cNvSpPr txBox="1">
            <a:spLocks/>
          </p:cNvSpPr>
          <p:nvPr/>
        </p:nvSpPr>
        <p:spPr>
          <a:xfrm>
            <a:off x="359125" y="410750"/>
            <a:ext cx="590219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r>
              <a:rPr lang="es-MX" sz="1800" b="1" dirty="0">
                <a:solidFill>
                  <a:srgbClr val="FCC238"/>
                </a:solidFill>
              </a:rPr>
              <a:t>APORTES PARA UN DEBATE SITUADO</a:t>
            </a:r>
          </a:p>
          <a:p>
            <a:pPr marL="0" indent="0" algn="l">
              <a:lnSpc>
                <a:spcPct val="115000"/>
              </a:lnSpc>
            </a:pPr>
            <a:r>
              <a:rPr lang="es-MX" sz="1800" dirty="0">
                <a:solidFill>
                  <a:srgbClr val="FCC238"/>
                </a:solidFill>
              </a:rPr>
              <a:t>Matar a la RAZÓN</a:t>
            </a:r>
          </a:p>
          <a:p>
            <a:pPr marL="0" indent="0" algn="l"/>
            <a:endParaRPr lang="es-MX" sz="1800" dirty="0">
              <a:solidFill>
                <a:srgbClr val="FCC238"/>
              </a:solidFill>
            </a:endParaRPr>
          </a:p>
        </p:txBody>
      </p:sp>
      <p:pic>
        <p:nvPicPr>
          <p:cNvPr id="7" name="Imagen 6">
            <a:extLst>
              <a:ext uri="{FF2B5EF4-FFF2-40B4-BE49-F238E27FC236}">
                <a16:creationId xmlns:a16="http://schemas.microsoft.com/office/drawing/2014/main" id="{8C113C7C-2EEA-9FAB-AFAC-632024C8CC55}"/>
              </a:ext>
            </a:extLst>
          </p:cNvPr>
          <p:cNvPicPr>
            <a:picLocks noChangeAspect="1"/>
          </p:cNvPicPr>
          <p:nvPr/>
        </p:nvPicPr>
        <p:blipFill>
          <a:blip r:embed="rId3"/>
          <a:stretch>
            <a:fillRect/>
          </a:stretch>
        </p:blipFill>
        <p:spPr>
          <a:xfrm>
            <a:off x="1604074" y="965177"/>
            <a:ext cx="5522127" cy="4178323"/>
          </a:xfrm>
          <a:prstGeom prst="rect">
            <a:avLst/>
          </a:prstGeom>
        </p:spPr>
      </p:pic>
    </p:spTree>
    <p:extLst>
      <p:ext uri="{BB962C8B-B14F-4D97-AF65-F5344CB8AC3E}">
        <p14:creationId xmlns:p14="http://schemas.microsoft.com/office/powerpoint/2010/main" val="296555157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878</Words>
  <Application>Microsoft Office PowerPoint</Application>
  <PresentationFormat>Presentación en pantalla (16:9)</PresentationFormat>
  <Paragraphs>107</Paragraphs>
  <Slides>17</Slides>
  <Notes>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Viner Hand ITC</vt:lpstr>
      <vt:lpstr>Arial</vt:lpstr>
      <vt:lpstr>Google Sans</vt:lpstr>
      <vt:lpstr>Poppins</vt:lpstr>
      <vt:lpstr>Simple Light</vt:lpstr>
      <vt:lpstr>COMUNICACIÓN mata RAZÓN</vt:lpstr>
      <vt:lpstr>    ATENCIONALISMO</vt:lpstr>
      <vt:lpstr>AYER</vt:lpstr>
      <vt:lpstr> MICRO IDENTIDADES</vt:lpstr>
      <vt:lpstr>HOY</vt:lpstr>
      <vt:lpstr>DOPAMINA</vt:lpstr>
      <vt:lpstr>MAÑANA(?)</vt:lpstr>
      <vt:lpstr>Cambios</vt:lpstr>
      <vt:lpstr>CASO TESTIGO</vt:lpstr>
      <vt:lpstr>Presentación de PowerPoint</vt:lpstr>
      <vt:lpstr>Presentación de PowerPoint</vt:lpstr>
      <vt:lpstr>Presentación de PowerPoint</vt:lpstr>
      <vt:lpstr>Presentación de PowerPoint</vt:lpstr>
      <vt:lpstr>Presentación de PowerPoint</vt:lpstr>
      <vt:lpstr>¿Qué implica para nosotros como organización?</vt:lpstr>
      <vt:lpstr>Recomendaciones de lectura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Pablo</dc:creator>
  <cp:lastModifiedBy>Pablo</cp:lastModifiedBy>
  <cp:revision>18</cp:revision>
  <dcterms:modified xsi:type="dcterms:W3CDTF">2024-11-21T21:02:58Z</dcterms:modified>
</cp:coreProperties>
</file>